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5"/>
    <p:sldId id="257" r:id="rId66"/>
    <p:sldId id="258" r:id="rId67"/>
    <p:sldId id="259" r:id="rId68"/>
    <p:sldId id="260" r:id="rId69"/>
    <p:sldId id="261" r:id="rId70"/>
    <p:sldId id="262" r:id="rId71"/>
    <p:sldId id="263" r:id="rId72"/>
    <p:sldId id="264" r:id="rId73"/>
    <p:sldId id="265" r:id="rId74"/>
    <p:sldId id="266" r:id="rId75"/>
    <p:sldId id="267" r:id="rId76"/>
    <p:sldId id="268" r:id="rId77"/>
    <p:sldId id="269" r:id="rId78"/>
    <p:sldId id="270" r:id="rId7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K Modular" charset="1" panose="00000800000000000000"/>
      <p:regular r:id="rId10"/>
    </p:embeddedFont>
    <p:embeddedFont>
      <p:font typeface="Canva Sans" charset="1" panose="020B0503030501040103"/>
      <p:regular r:id="rId11"/>
    </p:embeddedFont>
    <p:embeddedFont>
      <p:font typeface="Canva Sans Bold" charset="1" panose="020B0803030501040103"/>
      <p:regular r:id="rId12"/>
    </p:embeddedFont>
    <p:embeddedFont>
      <p:font typeface="Canva Sans Italics" charset="1" panose="020B0503030501040103"/>
      <p:regular r:id="rId13"/>
    </p:embeddedFont>
    <p:embeddedFont>
      <p:font typeface="Canva Sans Bold Italics" charset="1" panose="020B0803030501040103"/>
      <p:regular r:id="rId14"/>
    </p:embeddedFont>
    <p:embeddedFont>
      <p:font typeface="Canva Sans Medium" charset="1" panose="020B0603030501040103"/>
      <p:regular r:id="rId15"/>
    </p:embeddedFont>
    <p:embeddedFont>
      <p:font typeface="Canva Sans Medium Italics" charset="1" panose="020B0603030501040103"/>
      <p:regular r:id="rId16"/>
    </p:embeddedFont>
    <p:embeddedFont>
      <p:font typeface="Barlow" charset="1" panose="00000500000000000000"/>
      <p:regular r:id="rId17"/>
    </p:embeddedFont>
    <p:embeddedFont>
      <p:font typeface="Barlow Bold" charset="1" panose="00000800000000000000"/>
      <p:regular r:id="rId18"/>
    </p:embeddedFont>
    <p:embeddedFont>
      <p:font typeface="Barlow Italics" charset="1" panose="00000500000000000000"/>
      <p:regular r:id="rId19"/>
    </p:embeddedFont>
    <p:embeddedFont>
      <p:font typeface="Barlow Bold Italics" charset="1" panose="00000800000000000000"/>
      <p:regular r:id="rId20"/>
    </p:embeddedFont>
    <p:embeddedFont>
      <p:font typeface="Barlow Thin" charset="1" panose="00000300000000000000"/>
      <p:regular r:id="rId21"/>
    </p:embeddedFont>
    <p:embeddedFont>
      <p:font typeface="Barlow Thin Italics" charset="1" panose="00000300000000000000"/>
      <p:regular r:id="rId22"/>
    </p:embeddedFont>
    <p:embeddedFont>
      <p:font typeface="Barlow Extra-Light" charset="1" panose="00000300000000000000"/>
      <p:regular r:id="rId23"/>
    </p:embeddedFont>
    <p:embeddedFont>
      <p:font typeface="Barlow Extra-Light Italics" charset="1" panose="00000300000000000000"/>
      <p:regular r:id="rId24"/>
    </p:embeddedFont>
    <p:embeddedFont>
      <p:font typeface="Barlow Light" charset="1" panose="00000400000000000000"/>
      <p:regular r:id="rId25"/>
    </p:embeddedFont>
    <p:embeddedFont>
      <p:font typeface="Barlow Light Italics" charset="1" panose="00000400000000000000"/>
      <p:regular r:id="rId26"/>
    </p:embeddedFont>
    <p:embeddedFont>
      <p:font typeface="Barlow Medium" charset="1" panose="00000600000000000000"/>
      <p:regular r:id="rId27"/>
    </p:embeddedFont>
    <p:embeddedFont>
      <p:font typeface="Barlow Medium Italics" charset="1" panose="00000600000000000000"/>
      <p:regular r:id="rId28"/>
    </p:embeddedFont>
    <p:embeddedFont>
      <p:font typeface="Barlow Semi-Bold" charset="1" panose="00000700000000000000"/>
      <p:regular r:id="rId29"/>
    </p:embeddedFont>
    <p:embeddedFont>
      <p:font typeface="Barlow Semi-Bold Italics" charset="1" panose="00000700000000000000"/>
      <p:regular r:id="rId30"/>
    </p:embeddedFont>
    <p:embeddedFont>
      <p:font typeface="Barlow Ultra-Bold" charset="1" panose="00000900000000000000"/>
      <p:regular r:id="rId31"/>
    </p:embeddedFont>
    <p:embeddedFont>
      <p:font typeface="Barlow Ultra-Bold Italics" charset="1" panose="00000900000000000000"/>
      <p:regular r:id="rId32"/>
    </p:embeddedFont>
    <p:embeddedFont>
      <p:font typeface="Barlow Heavy" charset="1" panose="00000A00000000000000"/>
      <p:regular r:id="rId33"/>
    </p:embeddedFont>
    <p:embeddedFont>
      <p:font typeface="Barlow Heavy Italics" charset="1" panose="00000A00000000000000"/>
      <p:regular r:id="rId34"/>
    </p:embeddedFont>
    <p:embeddedFont>
      <p:font typeface="Barlow SemiCondensed" charset="1" panose="00000506000000000000"/>
      <p:regular r:id="rId35"/>
    </p:embeddedFont>
    <p:embeddedFont>
      <p:font typeface="Barlow SemiCondensed Bold" charset="1" panose="00000806000000000000"/>
      <p:regular r:id="rId36"/>
    </p:embeddedFont>
    <p:embeddedFont>
      <p:font typeface="Barlow SemiCondensed Italics" charset="1" panose="00000506000000000000"/>
      <p:regular r:id="rId37"/>
    </p:embeddedFont>
    <p:embeddedFont>
      <p:font typeface="Barlow SemiCondensed Bold Italics" charset="1" panose="00000806000000000000"/>
      <p:regular r:id="rId38"/>
    </p:embeddedFont>
    <p:embeddedFont>
      <p:font typeface="Barlow SemiCondensed Thin" charset="1" panose="00000306000000000000"/>
      <p:regular r:id="rId39"/>
    </p:embeddedFont>
    <p:embeddedFont>
      <p:font typeface="Barlow SemiCondensed Thin Italics" charset="1" panose="00000306000000000000"/>
      <p:regular r:id="rId40"/>
    </p:embeddedFont>
    <p:embeddedFont>
      <p:font typeface="Barlow SemiCondensed Medium" charset="1" panose="00000606000000000000"/>
      <p:regular r:id="rId41"/>
    </p:embeddedFont>
    <p:embeddedFont>
      <p:font typeface="Barlow SemiCondensed Medium Italics" charset="1" panose="00000606000000000000"/>
      <p:regular r:id="rId42"/>
    </p:embeddedFont>
    <p:embeddedFont>
      <p:font typeface="Barlow SemiCondensed Semi-Bold" charset="1" panose="00000706000000000000"/>
      <p:regular r:id="rId43"/>
    </p:embeddedFont>
    <p:embeddedFont>
      <p:font typeface="Barlow SemiCondensed Semi-Bold Italics" charset="1" panose="00000706000000000000"/>
      <p:regular r:id="rId44"/>
    </p:embeddedFont>
    <p:embeddedFont>
      <p:font typeface="Barlow SemiCondensed Heavy" charset="1" panose="00000A06000000000000"/>
      <p:regular r:id="rId45"/>
    </p:embeddedFont>
    <p:embeddedFont>
      <p:font typeface="Barlow SemiCondensed Heavy Italics" charset="1" panose="00000A06000000000000"/>
      <p:regular r:id="rId46"/>
    </p:embeddedFont>
    <p:embeddedFont>
      <p:font typeface="Montserrat" charset="1" panose="00000500000000000000"/>
      <p:regular r:id="rId47"/>
    </p:embeddedFont>
    <p:embeddedFont>
      <p:font typeface="Montserrat Bold" charset="1" panose="00000800000000000000"/>
      <p:regular r:id="rId48"/>
    </p:embeddedFont>
    <p:embeddedFont>
      <p:font typeface="Montserrat Italics" charset="1" panose="00000500000000000000"/>
      <p:regular r:id="rId49"/>
    </p:embeddedFont>
    <p:embeddedFont>
      <p:font typeface="Montserrat Bold Italics" charset="1" panose="00000800000000000000"/>
      <p:regular r:id="rId50"/>
    </p:embeddedFont>
    <p:embeddedFont>
      <p:font typeface="Montserrat Thin" charset="1" panose="00000300000000000000"/>
      <p:regular r:id="rId51"/>
    </p:embeddedFont>
    <p:embeddedFont>
      <p:font typeface="Montserrat Thin Italics" charset="1" panose="00000300000000000000"/>
      <p:regular r:id="rId52"/>
    </p:embeddedFont>
    <p:embeddedFont>
      <p:font typeface="Montserrat Extra-Light" charset="1" panose="00000300000000000000"/>
      <p:regular r:id="rId53"/>
    </p:embeddedFont>
    <p:embeddedFont>
      <p:font typeface="Montserrat Extra-Light Italics" charset="1" panose="00000300000000000000"/>
      <p:regular r:id="rId54"/>
    </p:embeddedFont>
    <p:embeddedFont>
      <p:font typeface="Montserrat Light" charset="1" panose="00000400000000000000"/>
      <p:regular r:id="rId55"/>
    </p:embeddedFont>
    <p:embeddedFont>
      <p:font typeface="Montserrat Light Italics" charset="1" panose="00000400000000000000"/>
      <p:regular r:id="rId56"/>
    </p:embeddedFont>
    <p:embeddedFont>
      <p:font typeface="Montserrat Medium" charset="1" panose="00000600000000000000"/>
      <p:regular r:id="rId57"/>
    </p:embeddedFont>
    <p:embeddedFont>
      <p:font typeface="Montserrat Medium Italics" charset="1" panose="00000600000000000000"/>
      <p:regular r:id="rId58"/>
    </p:embeddedFont>
    <p:embeddedFont>
      <p:font typeface="Montserrat Semi-Bold" charset="1" panose="00000700000000000000"/>
      <p:regular r:id="rId59"/>
    </p:embeddedFont>
    <p:embeddedFont>
      <p:font typeface="Montserrat Semi-Bold Italics" charset="1" panose="00000700000000000000"/>
      <p:regular r:id="rId60"/>
    </p:embeddedFont>
    <p:embeddedFont>
      <p:font typeface="Montserrat Ultra-Bold" charset="1" panose="00000900000000000000"/>
      <p:regular r:id="rId61"/>
    </p:embeddedFont>
    <p:embeddedFont>
      <p:font typeface="Montserrat Ultra-Bold Italics" charset="1" panose="00000900000000000000"/>
      <p:regular r:id="rId62"/>
    </p:embeddedFont>
    <p:embeddedFont>
      <p:font typeface="Montserrat Heavy" charset="1" panose="00000A00000000000000"/>
      <p:regular r:id="rId63"/>
    </p:embeddedFont>
    <p:embeddedFont>
      <p:font typeface="Montserrat Heavy Italics" charset="1" panose="00000A00000000000000"/>
      <p:regular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slides/slide1.xml" Type="http://schemas.openxmlformats.org/officeDocument/2006/relationships/slide"/><Relationship Id="rId66" Target="slides/slide2.xml" Type="http://schemas.openxmlformats.org/officeDocument/2006/relationships/slide"/><Relationship Id="rId67" Target="slides/slide3.xml" Type="http://schemas.openxmlformats.org/officeDocument/2006/relationships/slide"/><Relationship Id="rId68" Target="slides/slide4.xml" Type="http://schemas.openxmlformats.org/officeDocument/2006/relationships/slide"/><Relationship Id="rId69" Target="slides/slide5.xml" Type="http://schemas.openxmlformats.org/officeDocument/2006/relationships/slide"/><Relationship Id="rId7" Target="fonts/font7.fntdata" Type="http://schemas.openxmlformats.org/officeDocument/2006/relationships/font"/><Relationship Id="rId70" Target="slides/slide6.xml" Type="http://schemas.openxmlformats.org/officeDocument/2006/relationships/slide"/><Relationship Id="rId71" Target="slides/slide7.xml" Type="http://schemas.openxmlformats.org/officeDocument/2006/relationships/slide"/><Relationship Id="rId72" Target="slides/slide8.xml" Type="http://schemas.openxmlformats.org/officeDocument/2006/relationships/slide"/><Relationship Id="rId73" Target="slides/slide9.xml" Type="http://schemas.openxmlformats.org/officeDocument/2006/relationships/slide"/><Relationship Id="rId74" Target="slides/slide10.xml" Type="http://schemas.openxmlformats.org/officeDocument/2006/relationships/slide"/><Relationship Id="rId75" Target="slides/slide11.xml" Type="http://schemas.openxmlformats.org/officeDocument/2006/relationships/slide"/><Relationship Id="rId76" Target="slides/slide12.xml" Type="http://schemas.openxmlformats.org/officeDocument/2006/relationships/slide"/><Relationship Id="rId77" Target="slides/slide13.xml" Type="http://schemas.openxmlformats.org/officeDocument/2006/relationships/slide"/><Relationship Id="rId78" Target="slides/slide14.xml" Type="http://schemas.openxmlformats.org/officeDocument/2006/relationships/slide"/><Relationship Id="rId79" Target="slides/slide15.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 Id="rId6" Target="../media/image38.png" Type="http://schemas.openxmlformats.org/officeDocument/2006/relationships/image"/><Relationship Id="rId7" Target="../media/image39.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12" Target="../media/image20.png" Type="http://schemas.openxmlformats.org/officeDocument/2006/relationships/image"/><Relationship Id="rId13" Target="../media/image21.svg" Type="http://schemas.openxmlformats.org/officeDocument/2006/relationships/image"/><Relationship Id="rId14" Target="../media/image41.png" Type="http://schemas.openxmlformats.org/officeDocument/2006/relationships/image"/><Relationship Id="rId15" Target="../media/image42.svg" Type="http://schemas.openxmlformats.org/officeDocument/2006/relationships/image"/><Relationship Id="rId16" Target="../media/image43.png" Type="http://schemas.openxmlformats.org/officeDocument/2006/relationships/image"/><Relationship Id="rId17" Target="../media/image44.svg" Type="http://schemas.openxmlformats.org/officeDocument/2006/relationships/image"/><Relationship Id="rId18" Target="../media/image45.png" Type="http://schemas.openxmlformats.org/officeDocument/2006/relationships/image"/><Relationship Id="rId19" Target="../media/image46.svg" Type="http://schemas.openxmlformats.org/officeDocument/2006/relationships/image"/><Relationship Id="rId2" Target="../media/image13.png" Type="http://schemas.openxmlformats.org/officeDocument/2006/relationships/image"/><Relationship Id="rId20" Target="../media/image47.png" Type="http://schemas.openxmlformats.org/officeDocument/2006/relationships/image"/><Relationship Id="rId21" Target="../media/image48.svg" Type="http://schemas.openxmlformats.org/officeDocument/2006/relationships/image"/><Relationship Id="rId22" Target="../media/image49.png" Type="http://schemas.openxmlformats.org/officeDocument/2006/relationships/image"/><Relationship Id="rId23" Target="../media/image50.png" Type="http://schemas.openxmlformats.org/officeDocument/2006/relationships/image"/><Relationship Id="rId3" Target="../media/image14.sv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40.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png" Type="http://schemas.openxmlformats.org/officeDocument/2006/relationships/image"/><Relationship Id="rId4" Target="../media/image53.svg" Type="http://schemas.openxmlformats.org/officeDocument/2006/relationships/image"/><Relationship Id="rId5" Target="../media/image54.png" Type="http://schemas.openxmlformats.org/officeDocument/2006/relationships/image"/><Relationship Id="rId6" Target="../media/image55.svg" Type="http://schemas.openxmlformats.org/officeDocument/2006/relationships/image"/><Relationship Id="rId7" Target="../media/image56.png" Type="http://schemas.openxmlformats.org/officeDocument/2006/relationships/image"/><Relationship Id="rId8" Target="../media/image57.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8.jpeg" Type="http://schemas.openxmlformats.org/officeDocument/2006/relationships/image"/><Relationship Id="rId3" Target="../media/image59.jpeg" Type="http://schemas.openxmlformats.org/officeDocument/2006/relationships/image"/><Relationship Id="rId4" Target="../media/image56.png" Type="http://schemas.openxmlformats.org/officeDocument/2006/relationships/image"/><Relationship Id="rId5" Target="../media/image57.svg" Type="http://schemas.openxmlformats.org/officeDocument/2006/relationships/image"/><Relationship Id="rId6" Target="../media/image52.png" Type="http://schemas.openxmlformats.org/officeDocument/2006/relationships/image"/><Relationship Id="rId7" Target="../media/image53.svg" Type="http://schemas.openxmlformats.org/officeDocument/2006/relationships/image"/><Relationship Id="rId8" Target="../media/image54.png" Type="http://schemas.openxmlformats.org/officeDocument/2006/relationships/image"/><Relationship Id="rId9" Target="../media/image55.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 Id="rId3" Target="../media/image56.png" Type="http://schemas.openxmlformats.org/officeDocument/2006/relationships/image"/><Relationship Id="rId4" Target="../media/image57.svg" Type="http://schemas.openxmlformats.org/officeDocument/2006/relationships/image"/><Relationship Id="rId5" Target="../media/image54.png" Type="http://schemas.openxmlformats.org/officeDocument/2006/relationships/image"/><Relationship Id="rId6" Target="../media/image55.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57.svg" Type="http://schemas.openxmlformats.org/officeDocument/2006/relationships/image"/><Relationship Id="rId4" Target="../media/image61.png" Type="http://schemas.openxmlformats.org/officeDocument/2006/relationships/image"/><Relationship Id="rId5" Target="../media/image54.png" Type="http://schemas.openxmlformats.org/officeDocument/2006/relationships/image"/><Relationship Id="rId6" Target="../media/image55.svg" Type="http://schemas.openxmlformats.org/officeDocument/2006/relationships/image"/><Relationship Id="rId7" Target="../media/image62.png" Type="http://schemas.openxmlformats.org/officeDocument/2006/relationships/image"/><Relationship Id="rId8" Target="../media/image63.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5.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jpeg" Type="http://schemas.openxmlformats.org/officeDocument/2006/relationships/image"/><Relationship Id="rId11" Target="../media/image19.jpe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7.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7.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png" Type="http://schemas.openxmlformats.org/officeDocument/2006/relationships/image"/><Relationship Id="rId12" Target="../media/image24.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25.png" Type="http://schemas.openxmlformats.org/officeDocument/2006/relationships/image"/><Relationship Id="rId9" Target="../media/image26.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058" t="0" r="-11058" b="0"/>
            </a:stretch>
          </a:blipFill>
        </p:spPr>
      </p:sp>
      <p:sp>
        <p:nvSpPr>
          <p:cNvPr name="Freeform 3" id="3"/>
          <p:cNvSpPr/>
          <p:nvPr/>
        </p:nvSpPr>
        <p:spPr>
          <a:xfrm flipH="false" flipV="false" rot="0">
            <a:off x="-63490" y="-29435"/>
            <a:ext cx="18414980" cy="10345871"/>
          </a:xfrm>
          <a:custGeom>
            <a:avLst/>
            <a:gdLst/>
            <a:ahLst/>
            <a:cxnLst/>
            <a:rect r="r" b="b" t="t" l="l"/>
            <a:pathLst>
              <a:path h="10345871" w="18414980">
                <a:moveTo>
                  <a:pt x="0" y="0"/>
                </a:moveTo>
                <a:lnTo>
                  <a:pt x="18414980" y="0"/>
                </a:lnTo>
                <a:lnTo>
                  <a:pt x="18414980" y="10345870"/>
                </a:lnTo>
                <a:lnTo>
                  <a:pt x="0" y="10345870"/>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60936" y="-2096365"/>
            <a:ext cx="14966128" cy="14479729"/>
          </a:xfrm>
          <a:custGeom>
            <a:avLst/>
            <a:gdLst/>
            <a:ahLst/>
            <a:cxnLst/>
            <a:rect r="r" b="b" t="t" l="l"/>
            <a:pathLst>
              <a:path h="14479729" w="14966128">
                <a:moveTo>
                  <a:pt x="0" y="0"/>
                </a:moveTo>
                <a:lnTo>
                  <a:pt x="14966128" y="0"/>
                </a:lnTo>
                <a:lnTo>
                  <a:pt x="14966128" y="14479730"/>
                </a:lnTo>
                <a:lnTo>
                  <a:pt x="0" y="14479730"/>
                </a:lnTo>
                <a:lnTo>
                  <a:pt x="0" y="0"/>
                </a:lnTo>
                <a:close/>
              </a:path>
            </a:pathLst>
          </a:custGeom>
          <a:blipFill>
            <a:blip r:embed="rId5">
              <a:alphaModFix amt="21999"/>
            </a:blip>
            <a:stretch>
              <a:fillRect l="0" t="0" r="0" b="0"/>
            </a:stretch>
          </a:blipFill>
        </p:spPr>
      </p:sp>
      <p:sp>
        <p:nvSpPr>
          <p:cNvPr name="Freeform 5" id="5"/>
          <p:cNvSpPr/>
          <p:nvPr/>
        </p:nvSpPr>
        <p:spPr>
          <a:xfrm flipH="false" flipV="false" rot="0">
            <a:off x="0" y="4660589"/>
            <a:ext cx="5626411" cy="5626411"/>
          </a:xfrm>
          <a:custGeom>
            <a:avLst/>
            <a:gdLst/>
            <a:ahLst/>
            <a:cxnLst/>
            <a:rect r="r" b="b" t="t" l="l"/>
            <a:pathLst>
              <a:path h="5626411" w="5626411">
                <a:moveTo>
                  <a:pt x="0" y="0"/>
                </a:moveTo>
                <a:lnTo>
                  <a:pt x="5626411" y="0"/>
                </a:lnTo>
                <a:lnTo>
                  <a:pt x="5626411" y="5626411"/>
                </a:lnTo>
                <a:lnTo>
                  <a:pt x="0" y="56264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2371040" y="-2096365"/>
            <a:ext cx="5667655" cy="5667655"/>
          </a:xfrm>
          <a:custGeom>
            <a:avLst/>
            <a:gdLst/>
            <a:ahLst/>
            <a:cxnLst/>
            <a:rect r="r" b="b" t="t" l="l"/>
            <a:pathLst>
              <a:path h="5667655" w="5667655">
                <a:moveTo>
                  <a:pt x="0" y="0"/>
                </a:moveTo>
                <a:lnTo>
                  <a:pt x="5667655" y="0"/>
                </a:lnTo>
                <a:lnTo>
                  <a:pt x="5667655" y="5667655"/>
                </a:lnTo>
                <a:lnTo>
                  <a:pt x="0" y="566765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2972968" y="5075173"/>
            <a:ext cx="7308191" cy="7308191"/>
          </a:xfrm>
          <a:custGeom>
            <a:avLst/>
            <a:gdLst/>
            <a:ahLst/>
            <a:cxnLst/>
            <a:rect r="r" b="b" t="t" l="l"/>
            <a:pathLst>
              <a:path h="7308191" w="7308191">
                <a:moveTo>
                  <a:pt x="0" y="0"/>
                </a:moveTo>
                <a:lnTo>
                  <a:pt x="7308192" y="0"/>
                </a:lnTo>
                <a:lnTo>
                  <a:pt x="7308192" y="7308192"/>
                </a:lnTo>
                <a:lnTo>
                  <a:pt x="0" y="730819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AutoShape 8" id="8"/>
          <p:cNvSpPr/>
          <p:nvPr/>
        </p:nvSpPr>
        <p:spPr>
          <a:xfrm>
            <a:off x="7352145" y="6643503"/>
            <a:ext cx="1840536" cy="0"/>
          </a:xfrm>
          <a:prstGeom prst="line">
            <a:avLst/>
          </a:prstGeom>
          <a:ln cap="flat" w="57150">
            <a:solidFill>
              <a:srgbClr val="FFFFFF"/>
            </a:solidFill>
            <a:prstDash val="solid"/>
            <a:headEnd type="none" len="sm" w="sm"/>
            <a:tailEnd type="none" len="sm" w="sm"/>
          </a:ln>
        </p:spPr>
      </p:sp>
      <p:sp>
        <p:nvSpPr>
          <p:cNvPr name="Freeform 9" id="9"/>
          <p:cNvSpPr/>
          <p:nvPr/>
        </p:nvSpPr>
        <p:spPr>
          <a:xfrm flipH="false" flipV="false" rot="0">
            <a:off x="14980713" y="389830"/>
            <a:ext cx="2652856" cy="2519428"/>
          </a:xfrm>
          <a:custGeom>
            <a:avLst/>
            <a:gdLst/>
            <a:ahLst/>
            <a:cxnLst/>
            <a:rect r="r" b="b" t="t" l="l"/>
            <a:pathLst>
              <a:path h="2519428" w="2652856">
                <a:moveTo>
                  <a:pt x="0" y="0"/>
                </a:moveTo>
                <a:lnTo>
                  <a:pt x="2652856" y="0"/>
                </a:lnTo>
                <a:lnTo>
                  <a:pt x="2652856" y="2519428"/>
                </a:lnTo>
                <a:lnTo>
                  <a:pt x="0" y="2519428"/>
                </a:lnTo>
                <a:lnTo>
                  <a:pt x="0" y="0"/>
                </a:lnTo>
                <a:close/>
              </a:path>
            </a:pathLst>
          </a:custGeom>
          <a:blipFill>
            <a:blip r:embed="rId12"/>
            <a:stretch>
              <a:fillRect l="0" t="0" r="0" b="0"/>
            </a:stretch>
          </a:blipFill>
        </p:spPr>
      </p:sp>
      <p:sp>
        <p:nvSpPr>
          <p:cNvPr name="Freeform 10" id="10"/>
          <p:cNvSpPr/>
          <p:nvPr/>
        </p:nvSpPr>
        <p:spPr>
          <a:xfrm flipH="false" flipV="false" rot="0">
            <a:off x="0" y="2001962"/>
            <a:ext cx="7274345" cy="5650350"/>
          </a:xfrm>
          <a:custGeom>
            <a:avLst/>
            <a:gdLst/>
            <a:ahLst/>
            <a:cxnLst/>
            <a:rect r="r" b="b" t="t" l="l"/>
            <a:pathLst>
              <a:path h="5650350" w="7274345">
                <a:moveTo>
                  <a:pt x="0" y="0"/>
                </a:moveTo>
                <a:lnTo>
                  <a:pt x="7274345" y="0"/>
                </a:lnTo>
                <a:lnTo>
                  <a:pt x="7274345" y="5650350"/>
                </a:lnTo>
                <a:lnTo>
                  <a:pt x="0" y="5650350"/>
                </a:lnTo>
                <a:lnTo>
                  <a:pt x="0" y="0"/>
                </a:lnTo>
                <a:close/>
              </a:path>
            </a:pathLst>
          </a:custGeom>
          <a:blipFill>
            <a:blip r:embed="rId13"/>
            <a:stretch>
              <a:fillRect l="-1783" t="0" r="-1783" b="0"/>
            </a:stretch>
          </a:blipFill>
        </p:spPr>
      </p:sp>
      <p:sp>
        <p:nvSpPr>
          <p:cNvPr name="TextBox 11" id="11"/>
          <p:cNvSpPr txBox="true"/>
          <p:nvPr/>
        </p:nvSpPr>
        <p:spPr>
          <a:xfrm rot="0">
            <a:off x="7077456" y="2876495"/>
            <a:ext cx="10181844" cy="2730510"/>
          </a:xfrm>
          <a:prstGeom prst="rect">
            <a:avLst/>
          </a:prstGeom>
        </p:spPr>
        <p:txBody>
          <a:bodyPr anchor="t" rtlCol="false" tIns="0" lIns="0" bIns="0" rIns="0">
            <a:spAutoFit/>
          </a:bodyPr>
          <a:lstStyle/>
          <a:p>
            <a:pPr>
              <a:lnSpc>
                <a:spcPts val="7150"/>
              </a:lnSpc>
            </a:pPr>
            <a:r>
              <a:rPr lang="en-US" sz="6500">
                <a:solidFill>
                  <a:srgbClr val="FFFFFF"/>
                </a:solidFill>
                <a:latin typeface="Barlow SemiCondensed Bold"/>
              </a:rPr>
              <a:t>UNVEILING FOOTBALL BRILLIANCE: A DATA ODYSSEY IN UEFA CHAMPIONS LEAGUE</a:t>
            </a:r>
          </a:p>
        </p:txBody>
      </p:sp>
      <p:sp>
        <p:nvSpPr>
          <p:cNvPr name="TextBox 12" id="12"/>
          <p:cNvSpPr txBox="true"/>
          <p:nvPr/>
        </p:nvSpPr>
        <p:spPr>
          <a:xfrm rot="0">
            <a:off x="9074174" y="6404108"/>
            <a:ext cx="8559395" cy="450215"/>
          </a:xfrm>
          <a:prstGeom prst="rect">
            <a:avLst/>
          </a:prstGeom>
        </p:spPr>
        <p:txBody>
          <a:bodyPr anchor="t" rtlCol="false" tIns="0" lIns="0" bIns="0" rIns="0">
            <a:spAutoFit/>
          </a:bodyPr>
          <a:lstStyle/>
          <a:p>
            <a:pPr algn="r">
              <a:lnSpc>
                <a:spcPts val="3520"/>
              </a:lnSpc>
            </a:pPr>
            <a:r>
              <a:rPr lang="en-US" sz="3200">
                <a:solidFill>
                  <a:srgbClr val="FFFFFF"/>
                </a:solidFill>
                <a:latin typeface="Barlow SemiCondensed Bold"/>
              </a:rPr>
              <a:t>EXPLORING INSIGHTS FROM THE 2021-2022 SEASON</a:t>
            </a:r>
          </a:p>
        </p:txBody>
      </p:sp>
      <p:sp>
        <p:nvSpPr>
          <p:cNvPr name="TextBox 13" id="13"/>
          <p:cNvSpPr txBox="true"/>
          <p:nvPr/>
        </p:nvSpPr>
        <p:spPr>
          <a:xfrm rot="0">
            <a:off x="9192681" y="6797173"/>
            <a:ext cx="4623435" cy="1661795"/>
          </a:xfrm>
          <a:prstGeom prst="rect">
            <a:avLst/>
          </a:prstGeom>
        </p:spPr>
        <p:txBody>
          <a:bodyPr anchor="t" rtlCol="false" tIns="0" lIns="0" bIns="0" rIns="0">
            <a:spAutoFit/>
          </a:bodyPr>
          <a:lstStyle/>
          <a:p>
            <a:pPr algn="ctr">
              <a:lnSpc>
                <a:spcPts val="4480"/>
              </a:lnSpc>
            </a:pPr>
            <a:r>
              <a:rPr lang="en-US" sz="3200">
                <a:solidFill>
                  <a:srgbClr val="FFFFFF"/>
                </a:solidFill>
                <a:latin typeface="Barlow SemiCondensed"/>
              </a:rPr>
              <a:t>Name: Abhishek Kumar Singh</a:t>
            </a:r>
          </a:p>
          <a:p>
            <a:pPr>
              <a:lnSpc>
                <a:spcPts val="4480"/>
              </a:lnSpc>
            </a:pPr>
            <a:r>
              <a:rPr lang="en-US" sz="3200">
                <a:solidFill>
                  <a:srgbClr val="FFFFFF"/>
                </a:solidFill>
                <a:latin typeface="Barlow SemiCondensed"/>
              </a:rPr>
              <a:t>Reg.No:12113396</a:t>
            </a:r>
          </a:p>
          <a:p>
            <a:pPr>
              <a:lnSpc>
                <a:spcPts val="4480"/>
              </a:lnSpc>
            </a:pPr>
            <a:r>
              <a:rPr lang="en-US" sz="3200">
                <a:solidFill>
                  <a:srgbClr val="FFFFFF"/>
                </a:solidFill>
                <a:latin typeface="Barlow SemiCondensed"/>
              </a:rPr>
              <a:t>Roll No:RK21URA02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BEEF6"/>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18332" t="0" r="18332" b="0"/>
            <a:stretch>
              <a:fillRect/>
            </a:stretch>
          </p:blipFill>
          <p:spPr>
            <a:xfrm flipH="false" flipV="false">
              <a:off x="0" y="0"/>
              <a:ext cx="5994400" cy="5323840"/>
            </a:xfrm>
            <a:prstGeom prst="rect">
              <a:avLst/>
            </a:prstGeom>
          </p:spPr>
        </p:pic>
        <p:pic>
          <p:nvPicPr>
            <p:cNvPr name="Picture 4" id="4"/>
            <p:cNvPicPr>
              <a:picLocks noChangeAspect="true"/>
            </p:cNvPicPr>
            <p:nvPr/>
          </p:nvPicPr>
          <p:blipFill>
            <a:blip r:embed="rId3"/>
            <a:srcRect l="12559" t="0" r="12559" b="0"/>
            <a:stretch>
              <a:fillRect/>
            </a:stretch>
          </p:blipFill>
          <p:spPr>
            <a:xfrm flipH="false" flipV="false">
              <a:off x="6197600" y="0"/>
              <a:ext cx="5994400" cy="5323840"/>
            </a:xfrm>
            <a:prstGeom prst="rect">
              <a:avLst/>
            </a:prstGeom>
          </p:spPr>
        </p:pic>
        <p:sp>
          <p:nvSpPr>
            <p:cNvPr name="AutoShape 5" id="5"/>
            <p:cNvSpPr/>
            <p:nvPr/>
          </p:nvSpPr>
          <p:spPr>
            <a:xfrm>
              <a:off x="0" y="5527040"/>
              <a:ext cx="12192000" cy="2661920"/>
            </a:xfrm>
            <a:prstGeom prst="rect">
              <a:avLst/>
            </a:prstGeom>
            <a:solidFill>
              <a:srgbClr val="030724"/>
            </a:solidFill>
          </p:spPr>
        </p:sp>
        <p:pic>
          <p:nvPicPr>
            <p:cNvPr name="Picture 6" id="6"/>
            <p:cNvPicPr>
              <a:picLocks noChangeAspect="true"/>
            </p:cNvPicPr>
            <p:nvPr/>
          </p:nvPicPr>
          <p:blipFill>
            <a:blip r:embed="rId4"/>
            <a:srcRect l="7769" t="0" r="7769" b="0"/>
            <a:stretch>
              <a:fillRect/>
            </a:stretch>
          </p:blipFill>
          <p:spPr>
            <a:xfrm flipH="false" flipV="false">
              <a:off x="0" y="8392160"/>
              <a:ext cx="5994400" cy="5323840"/>
            </a:xfrm>
            <a:prstGeom prst="rect">
              <a:avLst/>
            </a:prstGeom>
          </p:spPr>
        </p:pic>
        <p:pic>
          <p:nvPicPr>
            <p:cNvPr name="Picture 7" id="7"/>
            <p:cNvPicPr>
              <a:picLocks noChangeAspect="true"/>
            </p:cNvPicPr>
            <p:nvPr/>
          </p:nvPicPr>
          <p:blipFill>
            <a:blip r:embed="rId5"/>
            <a:srcRect l="12537" t="0" r="12537" b="0"/>
            <a:stretch>
              <a:fillRect/>
            </a:stretch>
          </p:blipFill>
          <p:spPr>
            <a:xfrm flipH="false" flipV="false">
              <a:off x="6197600" y="8392160"/>
              <a:ext cx="5994400" cy="5323840"/>
            </a:xfrm>
            <a:prstGeom prst="rect">
              <a:avLst/>
            </a:prstGeom>
          </p:spPr>
        </p:pic>
        <p:pic>
          <p:nvPicPr>
            <p:cNvPr name="Picture 8" id="8"/>
            <p:cNvPicPr>
              <a:picLocks noChangeAspect="true"/>
            </p:cNvPicPr>
            <p:nvPr/>
          </p:nvPicPr>
          <p:blipFill>
            <a:blip r:embed="rId6"/>
            <a:srcRect l="0" t="16694" r="0" b="16694"/>
            <a:stretch>
              <a:fillRect/>
            </a:stretch>
          </p:blipFill>
          <p:spPr>
            <a:xfrm flipH="false" flipV="false">
              <a:off x="12395200" y="0"/>
              <a:ext cx="11988800" cy="5323840"/>
            </a:xfrm>
            <a:prstGeom prst="rect">
              <a:avLst/>
            </a:prstGeom>
          </p:spPr>
        </p:pic>
        <p:pic>
          <p:nvPicPr>
            <p:cNvPr name="Picture 9" id="9"/>
            <p:cNvPicPr>
              <a:picLocks noChangeAspect="true"/>
            </p:cNvPicPr>
            <p:nvPr/>
          </p:nvPicPr>
          <p:blipFill>
            <a:blip r:embed="rId7"/>
            <a:srcRect l="1237" t="0" r="1237" b="0"/>
            <a:stretch>
              <a:fillRect/>
            </a:stretch>
          </p:blipFill>
          <p:spPr>
            <a:xfrm flipH="false" flipV="false">
              <a:off x="12395200" y="5527040"/>
              <a:ext cx="11988800" cy="8188960"/>
            </a:xfrm>
            <a:prstGeom prst="rect">
              <a:avLst/>
            </a:prstGeom>
          </p:spPr>
        </p:pic>
      </p:grpSp>
      <p:sp>
        <p:nvSpPr>
          <p:cNvPr name="TextBox 10" id="10"/>
          <p:cNvSpPr txBox="true"/>
          <p:nvPr/>
        </p:nvSpPr>
        <p:spPr>
          <a:xfrm rot="0">
            <a:off x="502470" y="4301871"/>
            <a:ext cx="8641530" cy="1711833"/>
          </a:xfrm>
          <a:prstGeom prst="rect">
            <a:avLst/>
          </a:prstGeom>
        </p:spPr>
        <p:txBody>
          <a:bodyPr anchor="t" rtlCol="false" tIns="0" lIns="0" bIns="0" rIns="0">
            <a:spAutoFit/>
          </a:bodyPr>
          <a:lstStyle/>
          <a:p>
            <a:pPr>
              <a:lnSpc>
                <a:spcPts val="6726"/>
              </a:lnSpc>
            </a:pPr>
            <a:r>
              <a:rPr lang="en-US" sz="5900">
                <a:solidFill>
                  <a:srgbClr val="FFFFFF"/>
                </a:solidFill>
                <a:latin typeface="Barlow SemiCondensed Bold"/>
              </a:rPr>
              <a:t>REVEALING FOOTBALL’S SECRETS</a:t>
            </a:r>
          </a:p>
        </p:txBody>
      </p:sp>
      <p:sp>
        <p:nvSpPr>
          <p:cNvPr name="TextBox 11" id="11"/>
          <p:cNvSpPr txBox="true"/>
          <p:nvPr/>
        </p:nvSpPr>
        <p:spPr>
          <a:xfrm rot="0">
            <a:off x="0" y="2905428"/>
            <a:ext cx="4490547" cy="1023704"/>
          </a:xfrm>
          <a:prstGeom prst="rect">
            <a:avLst/>
          </a:prstGeom>
        </p:spPr>
        <p:txBody>
          <a:bodyPr anchor="t" rtlCol="false" tIns="0" lIns="0" bIns="0" rIns="0">
            <a:spAutoFit/>
          </a:bodyPr>
          <a:lstStyle/>
          <a:p>
            <a:pPr algn="ctr">
              <a:lnSpc>
                <a:spcPts val="3928"/>
              </a:lnSpc>
            </a:pPr>
            <a:r>
              <a:rPr lang="en-US" sz="3928" spc="620">
                <a:solidFill>
                  <a:srgbClr val="000000"/>
                </a:solidFill>
                <a:latin typeface="HK Modular Bold Italics"/>
              </a:rPr>
              <a:t>TOP SCORER</a:t>
            </a:r>
          </a:p>
        </p:txBody>
      </p:sp>
      <p:sp>
        <p:nvSpPr>
          <p:cNvPr name="TextBox 12" id="12"/>
          <p:cNvSpPr txBox="true"/>
          <p:nvPr/>
        </p:nvSpPr>
        <p:spPr>
          <a:xfrm rot="0">
            <a:off x="4653453" y="3010838"/>
            <a:ext cx="4490547" cy="918294"/>
          </a:xfrm>
          <a:prstGeom prst="rect">
            <a:avLst/>
          </a:prstGeom>
        </p:spPr>
        <p:txBody>
          <a:bodyPr anchor="t" rtlCol="false" tIns="0" lIns="0" bIns="0" rIns="0">
            <a:spAutoFit/>
          </a:bodyPr>
          <a:lstStyle/>
          <a:p>
            <a:pPr algn="ctr">
              <a:lnSpc>
                <a:spcPts val="3528"/>
              </a:lnSpc>
            </a:pPr>
            <a:r>
              <a:rPr lang="en-US" sz="3528" spc="557">
                <a:solidFill>
                  <a:srgbClr val="000000"/>
                </a:solidFill>
                <a:latin typeface="HK Modular Bold Italics"/>
              </a:rPr>
              <a:t>DEFENSIVE GAME PLAY</a:t>
            </a:r>
          </a:p>
        </p:txBody>
      </p:sp>
      <p:sp>
        <p:nvSpPr>
          <p:cNvPr name="TextBox 13" id="13"/>
          <p:cNvSpPr txBox="true"/>
          <p:nvPr/>
        </p:nvSpPr>
        <p:spPr>
          <a:xfrm rot="0">
            <a:off x="10922880" y="2905428"/>
            <a:ext cx="6336420" cy="918294"/>
          </a:xfrm>
          <a:prstGeom prst="rect">
            <a:avLst/>
          </a:prstGeom>
        </p:spPr>
        <p:txBody>
          <a:bodyPr anchor="t" rtlCol="false" tIns="0" lIns="0" bIns="0" rIns="0">
            <a:spAutoFit/>
          </a:bodyPr>
          <a:lstStyle/>
          <a:p>
            <a:pPr algn="ctr">
              <a:lnSpc>
                <a:spcPts val="3528"/>
              </a:lnSpc>
            </a:pPr>
            <a:r>
              <a:rPr lang="en-US" sz="3528" spc="557">
                <a:solidFill>
                  <a:srgbClr val="E6E9ED"/>
                </a:solidFill>
                <a:latin typeface="HK Modular Bold Italics"/>
              </a:rPr>
              <a:t>BEST GOALKEEPER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BEEF6"/>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9138971"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578770" y="450256"/>
            <a:ext cx="9404418" cy="9098774"/>
          </a:xfrm>
          <a:custGeom>
            <a:avLst/>
            <a:gdLst/>
            <a:ahLst/>
            <a:cxnLst/>
            <a:rect r="r" b="b" t="t" l="l"/>
            <a:pathLst>
              <a:path h="9098774" w="9404418">
                <a:moveTo>
                  <a:pt x="0" y="0"/>
                </a:moveTo>
                <a:lnTo>
                  <a:pt x="9404418" y="0"/>
                </a:lnTo>
                <a:lnTo>
                  <a:pt x="9404418" y="9098774"/>
                </a:lnTo>
                <a:lnTo>
                  <a:pt x="0" y="9098774"/>
                </a:lnTo>
                <a:lnTo>
                  <a:pt x="0" y="0"/>
                </a:lnTo>
                <a:close/>
              </a:path>
            </a:pathLst>
          </a:custGeom>
          <a:blipFill>
            <a:blip r:embed="rId4">
              <a:alphaModFix amt="16000"/>
            </a:blip>
            <a:stretch>
              <a:fillRect l="0" t="0" r="0" b="0"/>
            </a:stretch>
          </a:blipFill>
        </p:spPr>
      </p:sp>
      <p:sp>
        <p:nvSpPr>
          <p:cNvPr name="Freeform 4" id="4"/>
          <p:cNvSpPr/>
          <p:nvPr/>
        </p:nvSpPr>
        <p:spPr>
          <a:xfrm flipH="false" flipV="false" rot="-10800000">
            <a:off x="13946332" y="-297052"/>
            <a:ext cx="4683060" cy="4683060"/>
          </a:xfrm>
          <a:custGeom>
            <a:avLst/>
            <a:gdLst/>
            <a:ahLst/>
            <a:cxnLst/>
            <a:rect r="r" b="b" t="t" l="l"/>
            <a:pathLst>
              <a:path h="4683060" w="4683060">
                <a:moveTo>
                  <a:pt x="0" y="0"/>
                </a:moveTo>
                <a:lnTo>
                  <a:pt x="4683059" y="0"/>
                </a:lnTo>
                <a:lnTo>
                  <a:pt x="4683059" y="4683059"/>
                </a:lnTo>
                <a:lnTo>
                  <a:pt x="0" y="46830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3714232" y="6063538"/>
            <a:ext cx="5527603" cy="5527603"/>
          </a:xfrm>
          <a:custGeom>
            <a:avLst/>
            <a:gdLst/>
            <a:ahLst/>
            <a:cxnLst/>
            <a:rect r="r" b="b" t="t" l="l"/>
            <a:pathLst>
              <a:path h="5527603" w="5527603">
                <a:moveTo>
                  <a:pt x="0" y="0"/>
                </a:moveTo>
                <a:lnTo>
                  <a:pt x="5527603" y="0"/>
                </a:lnTo>
                <a:lnTo>
                  <a:pt x="5527603" y="5527603"/>
                </a:lnTo>
                <a:lnTo>
                  <a:pt x="0" y="552760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a:grpSpLocks noChangeAspect="true"/>
          </p:cNvGrpSpPr>
          <p:nvPr/>
        </p:nvGrpSpPr>
        <p:grpSpPr>
          <a:xfrm rot="0">
            <a:off x="4131155" y="6316742"/>
            <a:ext cx="10025690" cy="4515399"/>
            <a:chOff x="0" y="0"/>
            <a:chExt cx="8459470" cy="3810000"/>
          </a:xfrm>
        </p:grpSpPr>
        <p:sp>
          <p:nvSpPr>
            <p:cNvPr name="Freeform 7" id="7"/>
            <p:cNvSpPr/>
            <p:nvPr/>
          </p:nvSpPr>
          <p:spPr>
            <a:xfrm flipH="false" flipV="false" rot="0">
              <a:off x="0" y="0"/>
              <a:ext cx="8459470" cy="3808730"/>
            </a:xfrm>
            <a:custGeom>
              <a:avLst/>
              <a:gdLst/>
              <a:ahLst/>
              <a:cxnLst/>
              <a:rect r="r" b="b" t="t" l="l"/>
              <a:pathLst>
                <a:path h="3808730" w="8459470">
                  <a:moveTo>
                    <a:pt x="458470" y="0"/>
                  </a:moveTo>
                  <a:lnTo>
                    <a:pt x="8001000" y="0"/>
                  </a:lnTo>
                  <a:cubicBezTo>
                    <a:pt x="8255000" y="0"/>
                    <a:pt x="8459470" y="205740"/>
                    <a:pt x="8459470" y="458470"/>
                  </a:cubicBezTo>
                  <a:lnTo>
                    <a:pt x="8459470" y="2320290"/>
                  </a:lnTo>
                  <a:cubicBezTo>
                    <a:pt x="8459470" y="2451100"/>
                    <a:pt x="8403589" y="2576830"/>
                    <a:pt x="8304530" y="2663190"/>
                  </a:cubicBezTo>
                  <a:lnTo>
                    <a:pt x="7141210" y="3693160"/>
                  </a:lnTo>
                  <a:cubicBezTo>
                    <a:pt x="7057390" y="3768090"/>
                    <a:pt x="6949440" y="3808730"/>
                    <a:pt x="6836410" y="3808730"/>
                  </a:cubicBezTo>
                  <a:lnTo>
                    <a:pt x="3760470" y="3808730"/>
                  </a:lnTo>
                  <a:cubicBezTo>
                    <a:pt x="3506470" y="3808730"/>
                    <a:pt x="3302000" y="3602990"/>
                    <a:pt x="3302000" y="3350260"/>
                  </a:cubicBezTo>
                  <a:lnTo>
                    <a:pt x="3302000" y="3227070"/>
                  </a:lnTo>
                  <a:cubicBezTo>
                    <a:pt x="3302000" y="2973070"/>
                    <a:pt x="3096260" y="2768600"/>
                    <a:pt x="2843530" y="2768600"/>
                  </a:cubicBezTo>
                  <a:lnTo>
                    <a:pt x="458470" y="2768600"/>
                  </a:lnTo>
                  <a:cubicBezTo>
                    <a:pt x="205740" y="2768600"/>
                    <a:pt x="0" y="2562860"/>
                    <a:pt x="0" y="2310130"/>
                  </a:cubicBezTo>
                  <a:lnTo>
                    <a:pt x="0" y="458470"/>
                  </a:lnTo>
                  <a:cubicBezTo>
                    <a:pt x="0" y="205740"/>
                    <a:pt x="205740" y="0"/>
                    <a:pt x="458470" y="0"/>
                  </a:cubicBezTo>
                  <a:close/>
                </a:path>
              </a:pathLst>
            </a:custGeom>
            <a:blipFill>
              <a:blip r:embed="rId9"/>
              <a:stretch>
                <a:fillRect l="0" t="-48071" r="0" b="0"/>
              </a:stretch>
            </a:blipFill>
          </p:spPr>
        </p:sp>
      </p:grpSp>
      <p:sp>
        <p:nvSpPr>
          <p:cNvPr name="Freeform 8" id="8"/>
          <p:cNvSpPr/>
          <p:nvPr/>
        </p:nvSpPr>
        <p:spPr>
          <a:xfrm flipH="false" flipV="false" rot="0">
            <a:off x="1028700" y="706749"/>
            <a:ext cx="1409283" cy="1857375"/>
          </a:xfrm>
          <a:custGeom>
            <a:avLst/>
            <a:gdLst/>
            <a:ahLst/>
            <a:cxnLst/>
            <a:rect r="r" b="b" t="t" l="l"/>
            <a:pathLst>
              <a:path h="1857375" w="1409283">
                <a:moveTo>
                  <a:pt x="0" y="0"/>
                </a:moveTo>
                <a:lnTo>
                  <a:pt x="1409283" y="0"/>
                </a:lnTo>
                <a:lnTo>
                  <a:pt x="1409283" y="1857375"/>
                </a:lnTo>
                <a:lnTo>
                  <a:pt x="0" y="185737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2661098" y="1028700"/>
            <a:ext cx="1602879" cy="1535424"/>
          </a:xfrm>
          <a:custGeom>
            <a:avLst/>
            <a:gdLst/>
            <a:ahLst/>
            <a:cxnLst/>
            <a:rect r="r" b="b" t="t" l="l"/>
            <a:pathLst>
              <a:path h="1535424" w="1602879">
                <a:moveTo>
                  <a:pt x="0" y="0"/>
                </a:moveTo>
                <a:lnTo>
                  <a:pt x="1602878" y="0"/>
                </a:lnTo>
                <a:lnTo>
                  <a:pt x="1602878" y="1535424"/>
                </a:lnTo>
                <a:lnTo>
                  <a:pt x="0" y="153542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4487091" y="762403"/>
            <a:ext cx="1380569" cy="1801721"/>
          </a:xfrm>
          <a:custGeom>
            <a:avLst/>
            <a:gdLst/>
            <a:ahLst/>
            <a:cxnLst/>
            <a:rect r="r" b="b" t="t" l="l"/>
            <a:pathLst>
              <a:path h="1801721" w="1380569">
                <a:moveTo>
                  <a:pt x="0" y="0"/>
                </a:moveTo>
                <a:lnTo>
                  <a:pt x="1380569" y="0"/>
                </a:lnTo>
                <a:lnTo>
                  <a:pt x="1380569" y="1801721"/>
                </a:lnTo>
                <a:lnTo>
                  <a:pt x="0" y="180172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1" id="11"/>
          <p:cNvSpPr/>
          <p:nvPr/>
        </p:nvSpPr>
        <p:spPr>
          <a:xfrm flipH="false" flipV="false" rot="0">
            <a:off x="6228137" y="762403"/>
            <a:ext cx="1824871" cy="1857375"/>
          </a:xfrm>
          <a:custGeom>
            <a:avLst/>
            <a:gdLst/>
            <a:ahLst/>
            <a:cxnLst/>
            <a:rect r="r" b="b" t="t" l="l"/>
            <a:pathLst>
              <a:path h="1857375" w="1824871">
                <a:moveTo>
                  <a:pt x="0" y="0"/>
                </a:moveTo>
                <a:lnTo>
                  <a:pt x="1824871" y="0"/>
                </a:lnTo>
                <a:lnTo>
                  <a:pt x="1824871" y="1857375"/>
                </a:lnTo>
                <a:lnTo>
                  <a:pt x="0" y="185737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2" id="12"/>
          <p:cNvSpPr/>
          <p:nvPr/>
        </p:nvSpPr>
        <p:spPr>
          <a:xfrm flipH="false" flipV="false" rot="0">
            <a:off x="1028700" y="3073323"/>
            <a:ext cx="1508967" cy="2290651"/>
          </a:xfrm>
          <a:custGeom>
            <a:avLst/>
            <a:gdLst/>
            <a:ahLst/>
            <a:cxnLst/>
            <a:rect r="r" b="b" t="t" l="l"/>
            <a:pathLst>
              <a:path h="2290651" w="1508967">
                <a:moveTo>
                  <a:pt x="0" y="0"/>
                </a:moveTo>
                <a:lnTo>
                  <a:pt x="1508967" y="0"/>
                </a:lnTo>
                <a:lnTo>
                  <a:pt x="1508967" y="2290651"/>
                </a:lnTo>
                <a:lnTo>
                  <a:pt x="0" y="229065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3" id="13"/>
          <p:cNvSpPr/>
          <p:nvPr/>
        </p:nvSpPr>
        <p:spPr>
          <a:xfrm flipH="false" flipV="false" rot="0">
            <a:off x="2661098" y="3208264"/>
            <a:ext cx="2020767" cy="2020767"/>
          </a:xfrm>
          <a:custGeom>
            <a:avLst/>
            <a:gdLst/>
            <a:ahLst/>
            <a:cxnLst/>
            <a:rect r="r" b="b" t="t" l="l"/>
            <a:pathLst>
              <a:path h="2020767" w="2020767">
                <a:moveTo>
                  <a:pt x="0" y="0"/>
                </a:moveTo>
                <a:lnTo>
                  <a:pt x="2020767" y="0"/>
                </a:lnTo>
                <a:lnTo>
                  <a:pt x="2020767" y="2020768"/>
                </a:lnTo>
                <a:lnTo>
                  <a:pt x="0" y="2020768"/>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4" id="14"/>
          <p:cNvSpPr/>
          <p:nvPr/>
        </p:nvSpPr>
        <p:spPr>
          <a:xfrm flipH="false" flipV="false" rot="0">
            <a:off x="4805690" y="3140793"/>
            <a:ext cx="1328085" cy="2155709"/>
          </a:xfrm>
          <a:custGeom>
            <a:avLst/>
            <a:gdLst/>
            <a:ahLst/>
            <a:cxnLst/>
            <a:rect r="r" b="b" t="t" l="l"/>
            <a:pathLst>
              <a:path h="2155709" w="1328085">
                <a:moveTo>
                  <a:pt x="0" y="0"/>
                </a:moveTo>
                <a:lnTo>
                  <a:pt x="1328086" y="0"/>
                </a:lnTo>
                <a:lnTo>
                  <a:pt x="1328086" y="2155710"/>
                </a:lnTo>
                <a:lnTo>
                  <a:pt x="0" y="2155710"/>
                </a:lnTo>
                <a:lnTo>
                  <a:pt x="0" y="0"/>
                </a:lnTo>
                <a:close/>
              </a:path>
            </a:pathLst>
          </a:custGeom>
          <a:blipFill>
            <a:blip r:embed="rId22"/>
            <a:stretch>
              <a:fillRect l="0" t="0" r="0" b="0"/>
            </a:stretch>
          </a:blipFill>
        </p:spPr>
      </p:sp>
      <p:sp>
        <p:nvSpPr>
          <p:cNvPr name="Freeform 15" id="15"/>
          <p:cNvSpPr/>
          <p:nvPr/>
        </p:nvSpPr>
        <p:spPr>
          <a:xfrm flipH="false" flipV="false" rot="0">
            <a:off x="6474125" y="3000889"/>
            <a:ext cx="1882243" cy="2435519"/>
          </a:xfrm>
          <a:custGeom>
            <a:avLst/>
            <a:gdLst/>
            <a:ahLst/>
            <a:cxnLst/>
            <a:rect r="r" b="b" t="t" l="l"/>
            <a:pathLst>
              <a:path h="2435519" w="1882243">
                <a:moveTo>
                  <a:pt x="0" y="0"/>
                </a:moveTo>
                <a:lnTo>
                  <a:pt x="1882243" y="0"/>
                </a:lnTo>
                <a:lnTo>
                  <a:pt x="1882243" y="2435519"/>
                </a:lnTo>
                <a:lnTo>
                  <a:pt x="0" y="2435519"/>
                </a:lnTo>
                <a:lnTo>
                  <a:pt x="0" y="0"/>
                </a:lnTo>
                <a:close/>
              </a:path>
            </a:pathLst>
          </a:custGeom>
          <a:blipFill>
            <a:blip r:embed="rId23"/>
            <a:stretch>
              <a:fillRect l="0" t="0" r="0" b="0"/>
            </a:stretch>
          </a:blipFill>
        </p:spPr>
      </p:sp>
      <p:sp>
        <p:nvSpPr>
          <p:cNvPr name="TextBox 16" id="16"/>
          <p:cNvSpPr txBox="true"/>
          <p:nvPr/>
        </p:nvSpPr>
        <p:spPr>
          <a:xfrm rot="0">
            <a:off x="10649399" y="1147785"/>
            <a:ext cx="5447813" cy="2093214"/>
          </a:xfrm>
          <a:prstGeom prst="rect">
            <a:avLst/>
          </a:prstGeom>
        </p:spPr>
        <p:txBody>
          <a:bodyPr anchor="t" rtlCol="false" tIns="0" lIns="0" bIns="0" rIns="0">
            <a:spAutoFit/>
          </a:bodyPr>
          <a:lstStyle/>
          <a:p>
            <a:pPr>
              <a:lnSpc>
                <a:spcPts val="8208"/>
              </a:lnSpc>
            </a:pPr>
            <a:r>
              <a:rPr lang="en-US" sz="7200">
                <a:solidFill>
                  <a:srgbClr val="FFFFFF"/>
                </a:solidFill>
                <a:latin typeface="Barlow SemiCondensed Bold"/>
              </a:rPr>
              <a:t>STRATEGIC BRILLIANCE</a:t>
            </a:r>
          </a:p>
        </p:txBody>
      </p:sp>
      <p:sp>
        <p:nvSpPr>
          <p:cNvPr name="TextBox 17" id="17"/>
          <p:cNvSpPr txBox="true"/>
          <p:nvPr/>
        </p:nvSpPr>
        <p:spPr>
          <a:xfrm rot="0">
            <a:off x="10650786" y="3560305"/>
            <a:ext cx="6592478" cy="1253490"/>
          </a:xfrm>
          <a:prstGeom prst="rect">
            <a:avLst/>
          </a:prstGeom>
        </p:spPr>
        <p:txBody>
          <a:bodyPr anchor="t" rtlCol="false" tIns="0" lIns="0" bIns="0" rIns="0">
            <a:spAutoFit/>
          </a:bodyPr>
          <a:lstStyle/>
          <a:p>
            <a:pPr>
              <a:lnSpc>
                <a:spcPts val="3359"/>
              </a:lnSpc>
            </a:pPr>
            <a:r>
              <a:rPr lang="en-US" sz="2400">
                <a:solidFill>
                  <a:srgbClr val="FFFFFF"/>
                </a:solidFill>
                <a:latin typeface="Barlow"/>
              </a:rPr>
              <a:t>Goal Distribution ,Assist Patterns ,Possession and Field Control,Clean Sheets,Tackling Efficiency, Free Kicks and Corners,Defending Set-Pieces.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21E5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424739" y="-144983"/>
            <a:ext cx="15529502" cy="10576965"/>
            <a:chOff x="0" y="0"/>
            <a:chExt cx="5475623" cy="3729384"/>
          </a:xfrm>
        </p:grpSpPr>
        <p:sp>
          <p:nvSpPr>
            <p:cNvPr name="Freeform 3" id="3"/>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solidFill>
              <a:srgbClr val="CF152B"/>
            </a:solidFill>
          </p:spPr>
        </p:sp>
        <p:sp>
          <p:nvSpPr>
            <p:cNvPr name="Freeform 4" id="4"/>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blipFill>
              <a:blip r:embed="rId2"/>
              <a:stretch>
                <a:fillRect l="-1056" t="0" r="-1056" b="0"/>
              </a:stretch>
            </a:blipFill>
          </p:spPr>
        </p:sp>
      </p:grpSp>
      <p:sp>
        <p:nvSpPr>
          <p:cNvPr name="AutoShape 5" id="5"/>
          <p:cNvSpPr/>
          <p:nvPr/>
        </p:nvSpPr>
        <p:spPr>
          <a:xfrm rot="1797564">
            <a:off x="9851603" y="-3439462"/>
            <a:ext cx="613974" cy="16273839"/>
          </a:xfrm>
          <a:prstGeom prst="rect">
            <a:avLst/>
          </a:prstGeom>
          <a:solidFill>
            <a:srgbClr val="CF152B"/>
          </a:solidFill>
        </p:spPr>
      </p:sp>
      <p:grpSp>
        <p:nvGrpSpPr>
          <p:cNvPr name="Group 6" id="6"/>
          <p:cNvGrpSpPr>
            <a:grpSpLocks noChangeAspect="true"/>
          </p:cNvGrpSpPr>
          <p:nvPr/>
        </p:nvGrpSpPr>
        <p:grpSpPr>
          <a:xfrm rot="0">
            <a:off x="16521522" y="6797660"/>
            <a:ext cx="5123182" cy="3489340"/>
            <a:chOff x="0" y="0"/>
            <a:chExt cx="5475623" cy="3729384"/>
          </a:xfrm>
        </p:grpSpPr>
        <p:sp>
          <p:nvSpPr>
            <p:cNvPr name="Freeform 7" id="7"/>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solidFill>
              <a:srgbClr val="CF152B"/>
            </a:solidFill>
          </p:spPr>
        </p:sp>
        <p:sp>
          <p:nvSpPr>
            <p:cNvPr name="Freeform 8" id="8"/>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solidFill>
              <a:srgbClr val="D71920"/>
            </a:solidFill>
            <a:ln w="12700">
              <a:solidFill>
                <a:srgbClr val="000000"/>
              </a:solidFill>
            </a:ln>
          </p:spPr>
        </p:sp>
      </p:grpSp>
      <p:sp>
        <p:nvSpPr>
          <p:cNvPr name="AutoShape 9" id="9"/>
          <p:cNvSpPr/>
          <p:nvPr/>
        </p:nvSpPr>
        <p:spPr>
          <a:xfrm rot="0">
            <a:off x="1961820" y="2829959"/>
            <a:ext cx="1158746" cy="0"/>
          </a:xfrm>
          <a:prstGeom prst="line">
            <a:avLst/>
          </a:prstGeom>
          <a:ln cap="flat" w="47625">
            <a:solidFill>
              <a:srgbClr val="CF152B"/>
            </a:solidFill>
            <a:prstDash val="solid"/>
            <a:headEnd type="none" len="sm" w="sm"/>
            <a:tailEnd type="none" len="sm" w="sm"/>
          </a:ln>
        </p:spPr>
      </p:sp>
      <p:sp>
        <p:nvSpPr>
          <p:cNvPr name="Freeform 10" id="10"/>
          <p:cNvSpPr/>
          <p:nvPr/>
        </p:nvSpPr>
        <p:spPr>
          <a:xfrm flipH="false" flipV="false" rot="0">
            <a:off x="-962563" y="8940884"/>
            <a:ext cx="2591151" cy="634832"/>
          </a:xfrm>
          <a:custGeom>
            <a:avLst/>
            <a:gdLst/>
            <a:ahLst/>
            <a:cxnLst/>
            <a:rect r="r" b="b" t="t" l="l"/>
            <a:pathLst>
              <a:path h="634832" w="2591151">
                <a:moveTo>
                  <a:pt x="0" y="0"/>
                </a:moveTo>
                <a:lnTo>
                  <a:pt x="2591151" y="0"/>
                </a:lnTo>
                <a:lnTo>
                  <a:pt x="2591151" y="634832"/>
                </a:lnTo>
                <a:lnTo>
                  <a:pt x="0" y="6348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9418390" y="1159403"/>
            <a:ext cx="1480401" cy="457578"/>
          </a:xfrm>
          <a:custGeom>
            <a:avLst/>
            <a:gdLst/>
            <a:ahLst/>
            <a:cxnLst/>
            <a:rect r="r" b="b" t="t" l="l"/>
            <a:pathLst>
              <a:path h="457578" w="1480401">
                <a:moveTo>
                  <a:pt x="0" y="0"/>
                </a:moveTo>
                <a:lnTo>
                  <a:pt x="1480400" y="0"/>
                </a:lnTo>
                <a:lnTo>
                  <a:pt x="1480400" y="457579"/>
                </a:lnTo>
                <a:lnTo>
                  <a:pt x="0" y="4575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1930226" y="1266844"/>
            <a:ext cx="3597293" cy="280797"/>
          </a:xfrm>
          <a:prstGeom prst="rect">
            <a:avLst/>
          </a:prstGeom>
        </p:spPr>
        <p:txBody>
          <a:bodyPr anchor="t" rtlCol="false" tIns="0" lIns="0" bIns="0" rIns="0">
            <a:spAutoFit/>
          </a:bodyPr>
          <a:lstStyle/>
          <a:p>
            <a:pPr>
              <a:lnSpc>
                <a:spcPts val="2184"/>
              </a:lnSpc>
            </a:pPr>
            <a:r>
              <a:rPr lang="en-US" sz="2100">
                <a:solidFill>
                  <a:srgbClr val="FFFFFF"/>
                </a:solidFill>
                <a:latin typeface="Montserrat Bold"/>
              </a:rPr>
              <a:t>UEFA Champions League</a:t>
            </a:r>
          </a:p>
        </p:txBody>
      </p:sp>
      <p:sp>
        <p:nvSpPr>
          <p:cNvPr name="TextBox 13" id="13"/>
          <p:cNvSpPr txBox="true"/>
          <p:nvPr/>
        </p:nvSpPr>
        <p:spPr>
          <a:xfrm rot="0">
            <a:off x="1961820" y="5698475"/>
            <a:ext cx="5776230" cy="1099185"/>
          </a:xfrm>
          <a:prstGeom prst="rect">
            <a:avLst/>
          </a:prstGeom>
        </p:spPr>
        <p:txBody>
          <a:bodyPr anchor="t" rtlCol="false" tIns="0" lIns="0" bIns="0" rIns="0">
            <a:spAutoFit/>
          </a:bodyPr>
          <a:lstStyle/>
          <a:p>
            <a:pPr>
              <a:lnSpc>
                <a:spcPts val="2940"/>
              </a:lnSpc>
            </a:pPr>
            <a:r>
              <a:rPr lang="en-US" sz="2100">
                <a:solidFill>
                  <a:srgbClr val="FFFFFF"/>
                </a:solidFill>
                <a:latin typeface="Montserrat"/>
              </a:rPr>
              <a:t>Emerging Goal Scorers,Creative Playmakers,Solid Defenders,Versatile Players</a:t>
            </a:r>
          </a:p>
        </p:txBody>
      </p:sp>
      <p:sp>
        <p:nvSpPr>
          <p:cNvPr name="TextBox 14" id="14"/>
          <p:cNvSpPr txBox="true"/>
          <p:nvPr/>
        </p:nvSpPr>
        <p:spPr>
          <a:xfrm rot="0">
            <a:off x="1961820" y="3307163"/>
            <a:ext cx="7370482" cy="2025015"/>
          </a:xfrm>
          <a:prstGeom prst="rect">
            <a:avLst/>
          </a:prstGeom>
        </p:spPr>
        <p:txBody>
          <a:bodyPr anchor="t" rtlCol="false" tIns="0" lIns="0" bIns="0" rIns="0">
            <a:spAutoFit/>
          </a:bodyPr>
          <a:lstStyle/>
          <a:p>
            <a:pPr>
              <a:lnSpc>
                <a:spcPts val="7920"/>
              </a:lnSpc>
            </a:pPr>
            <a:r>
              <a:rPr lang="en-US" sz="7200">
                <a:solidFill>
                  <a:srgbClr val="FFFFFF"/>
                </a:solidFill>
                <a:latin typeface="Barlow SemiCondensed Bold"/>
              </a:rPr>
              <a:t>UNCOVERING RISING STARS</a:t>
            </a:r>
          </a:p>
        </p:txBody>
      </p:sp>
      <p:sp>
        <p:nvSpPr>
          <p:cNvPr name="Freeform 15" id="15"/>
          <p:cNvSpPr/>
          <p:nvPr/>
        </p:nvSpPr>
        <p:spPr>
          <a:xfrm flipH="false" flipV="false" rot="0">
            <a:off x="1038092" y="1028700"/>
            <a:ext cx="590496" cy="588282"/>
          </a:xfrm>
          <a:custGeom>
            <a:avLst/>
            <a:gdLst/>
            <a:ahLst/>
            <a:cxnLst/>
            <a:rect r="r" b="b" t="t" l="l"/>
            <a:pathLst>
              <a:path h="588282" w="590496">
                <a:moveTo>
                  <a:pt x="0" y="0"/>
                </a:moveTo>
                <a:lnTo>
                  <a:pt x="590496" y="0"/>
                </a:lnTo>
                <a:lnTo>
                  <a:pt x="590496" y="588282"/>
                </a:lnTo>
                <a:lnTo>
                  <a:pt x="0" y="5882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21E5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9313252" y="-244639"/>
            <a:ext cx="8764604" cy="5969471"/>
            <a:chOff x="0" y="0"/>
            <a:chExt cx="5475623" cy="3729384"/>
          </a:xfrm>
        </p:grpSpPr>
        <p:sp>
          <p:nvSpPr>
            <p:cNvPr name="Freeform 3" id="3"/>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solidFill>
              <a:srgbClr val="CF152B"/>
            </a:solidFill>
          </p:spPr>
        </p:sp>
        <p:sp>
          <p:nvSpPr>
            <p:cNvPr name="Freeform 4" id="4"/>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solidFill>
              <a:srgbClr val="CF152B"/>
            </a:solidFill>
            <a:ln w="12700">
              <a:solidFill>
                <a:srgbClr val="000000"/>
              </a:solidFill>
            </a:ln>
          </p:spPr>
        </p:sp>
      </p:grpSp>
      <p:grpSp>
        <p:nvGrpSpPr>
          <p:cNvPr name="Group 5" id="5"/>
          <p:cNvGrpSpPr>
            <a:grpSpLocks noChangeAspect="true"/>
          </p:cNvGrpSpPr>
          <p:nvPr/>
        </p:nvGrpSpPr>
        <p:grpSpPr>
          <a:xfrm rot="0">
            <a:off x="9560902" y="0"/>
            <a:ext cx="8214048" cy="5594494"/>
            <a:chOff x="0" y="0"/>
            <a:chExt cx="5475623" cy="3729384"/>
          </a:xfrm>
        </p:grpSpPr>
        <p:sp>
          <p:nvSpPr>
            <p:cNvPr name="Freeform 6" id="6"/>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solidFill>
              <a:srgbClr val="CF152B"/>
            </a:solidFill>
          </p:spPr>
        </p:sp>
        <p:sp>
          <p:nvSpPr>
            <p:cNvPr name="Freeform 7" id="7"/>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blipFill>
              <a:blip r:embed="rId2"/>
              <a:stretch>
                <a:fillRect l="-79410" t="0" r="-4981" b="0"/>
              </a:stretch>
            </a:blipFill>
          </p:spPr>
        </p:sp>
      </p:grpSp>
      <p:grpSp>
        <p:nvGrpSpPr>
          <p:cNvPr name="Group 8" id="8"/>
          <p:cNvGrpSpPr>
            <a:grpSpLocks noChangeAspect="true"/>
          </p:cNvGrpSpPr>
          <p:nvPr/>
        </p:nvGrpSpPr>
        <p:grpSpPr>
          <a:xfrm rot="0">
            <a:off x="1038092" y="4564692"/>
            <a:ext cx="8764604" cy="5969471"/>
            <a:chOff x="0" y="0"/>
            <a:chExt cx="5475623" cy="3729384"/>
          </a:xfrm>
        </p:grpSpPr>
        <p:sp>
          <p:nvSpPr>
            <p:cNvPr name="Freeform 9" id="9"/>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solidFill>
              <a:srgbClr val="CF152B"/>
            </a:solidFill>
          </p:spPr>
        </p:sp>
        <p:sp>
          <p:nvSpPr>
            <p:cNvPr name="Freeform 10" id="10"/>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solidFill>
              <a:srgbClr val="CF152B"/>
            </a:solidFill>
            <a:ln w="12700">
              <a:solidFill>
                <a:srgbClr val="000000"/>
              </a:solidFill>
            </a:ln>
          </p:spPr>
        </p:sp>
      </p:grpSp>
      <p:grpSp>
        <p:nvGrpSpPr>
          <p:cNvPr name="Group 11" id="11"/>
          <p:cNvGrpSpPr>
            <a:grpSpLocks noChangeAspect="true"/>
          </p:cNvGrpSpPr>
          <p:nvPr/>
        </p:nvGrpSpPr>
        <p:grpSpPr>
          <a:xfrm rot="0">
            <a:off x="1346854" y="4694003"/>
            <a:ext cx="8214048" cy="5594494"/>
            <a:chOff x="0" y="0"/>
            <a:chExt cx="5475623" cy="3729384"/>
          </a:xfrm>
        </p:grpSpPr>
        <p:sp>
          <p:nvSpPr>
            <p:cNvPr name="Freeform 12" id="12"/>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solidFill>
              <a:srgbClr val="CF152B"/>
            </a:solidFill>
          </p:spPr>
        </p:sp>
        <p:sp>
          <p:nvSpPr>
            <p:cNvPr name="Freeform 13" id="13"/>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blipFill>
              <a:blip r:embed="rId3"/>
              <a:stretch>
                <a:fillRect l="-8299" t="-9977" r="-13191" b="0"/>
              </a:stretch>
            </a:blipFill>
          </p:spPr>
        </p:sp>
      </p:grpSp>
      <p:sp>
        <p:nvSpPr>
          <p:cNvPr name="Freeform 14" id="14"/>
          <p:cNvSpPr/>
          <p:nvPr/>
        </p:nvSpPr>
        <p:spPr>
          <a:xfrm flipH="false" flipV="false" rot="0">
            <a:off x="1038092" y="1028700"/>
            <a:ext cx="590496" cy="588282"/>
          </a:xfrm>
          <a:custGeom>
            <a:avLst/>
            <a:gdLst/>
            <a:ahLst/>
            <a:cxnLst/>
            <a:rect r="r" b="b" t="t" l="l"/>
            <a:pathLst>
              <a:path h="588282" w="590496">
                <a:moveTo>
                  <a:pt x="0" y="0"/>
                </a:moveTo>
                <a:lnTo>
                  <a:pt x="590496" y="0"/>
                </a:lnTo>
                <a:lnTo>
                  <a:pt x="590496" y="588282"/>
                </a:lnTo>
                <a:lnTo>
                  <a:pt x="0" y="5882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5" id="15"/>
          <p:cNvSpPr/>
          <p:nvPr/>
        </p:nvSpPr>
        <p:spPr>
          <a:xfrm rot="0">
            <a:off x="1961820" y="2546293"/>
            <a:ext cx="1158746" cy="0"/>
          </a:xfrm>
          <a:prstGeom prst="line">
            <a:avLst/>
          </a:prstGeom>
          <a:ln cap="flat" w="47625">
            <a:solidFill>
              <a:srgbClr val="CF152B"/>
            </a:solidFill>
            <a:prstDash val="solid"/>
            <a:headEnd type="none" len="sm" w="sm"/>
            <a:tailEnd type="none" len="sm" w="sm"/>
          </a:ln>
        </p:spPr>
      </p:sp>
      <p:grpSp>
        <p:nvGrpSpPr>
          <p:cNvPr name="Group 16" id="16"/>
          <p:cNvGrpSpPr>
            <a:grpSpLocks noChangeAspect="true"/>
          </p:cNvGrpSpPr>
          <p:nvPr/>
        </p:nvGrpSpPr>
        <p:grpSpPr>
          <a:xfrm rot="0">
            <a:off x="588485" y="8625205"/>
            <a:ext cx="2439911" cy="1661795"/>
            <a:chOff x="0" y="0"/>
            <a:chExt cx="5475623" cy="3729384"/>
          </a:xfrm>
        </p:grpSpPr>
        <p:sp>
          <p:nvSpPr>
            <p:cNvPr name="Freeform 17" id="17"/>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solidFill>
              <a:srgbClr val="CF152B"/>
            </a:solidFill>
          </p:spPr>
        </p:sp>
        <p:sp>
          <p:nvSpPr>
            <p:cNvPr name="Freeform 18" id="18"/>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solidFill>
              <a:srgbClr val="CF152B"/>
            </a:solidFill>
            <a:ln w="12700">
              <a:solidFill>
                <a:srgbClr val="000000"/>
              </a:solidFill>
            </a:ln>
          </p:spPr>
        </p:sp>
      </p:grpSp>
      <p:grpSp>
        <p:nvGrpSpPr>
          <p:cNvPr name="Group 19" id="19"/>
          <p:cNvGrpSpPr>
            <a:grpSpLocks noChangeAspect="true"/>
          </p:cNvGrpSpPr>
          <p:nvPr/>
        </p:nvGrpSpPr>
        <p:grpSpPr>
          <a:xfrm rot="0">
            <a:off x="16039345" y="0"/>
            <a:ext cx="2439911" cy="1661795"/>
            <a:chOff x="0" y="0"/>
            <a:chExt cx="5475623" cy="3729384"/>
          </a:xfrm>
        </p:grpSpPr>
        <p:sp>
          <p:nvSpPr>
            <p:cNvPr name="Freeform 20" id="20"/>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solidFill>
              <a:srgbClr val="CF152B"/>
            </a:solidFill>
          </p:spPr>
        </p:sp>
        <p:sp>
          <p:nvSpPr>
            <p:cNvPr name="Freeform 21" id="21"/>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solidFill>
              <a:srgbClr val="CF152B"/>
            </a:solidFill>
            <a:ln w="12700">
              <a:solidFill>
                <a:srgbClr val="000000"/>
              </a:solidFill>
            </a:ln>
          </p:spPr>
        </p:sp>
      </p:grpSp>
      <p:sp>
        <p:nvSpPr>
          <p:cNvPr name="Freeform 22" id="22"/>
          <p:cNvSpPr/>
          <p:nvPr/>
        </p:nvSpPr>
        <p:spPr>
          <a:xfrm flipH="false" flipV="false" rot="0">
            <a:off x="16303246" y="8940884"/>
            <a:ext cx="2591151" cy="634832"/>
          </a:xfrm>
          <a:custGeom>
            <a:avLst/>
            <a:gdLst/>
            <a:ahLst/>
            <a:cxnLst/>
            <a:rect r="r" b="b" t="t" l="l"/>
            <a:pathLst>
              <a:path h="634832" w="2591151">
                <a:moveTo>
                  <a:pt x="0" y="0"/>
                </a:moveTo>
                <a:lnTo>
                  <a:pt x="2591151" y="0"/>
                </a:lnTo>
                <a:lnTo>
                  <a:pt x="2591151" y="634832"/>
                </a:lnTo>
                <a:lnTo>
                  <a:pt x="0" y="6348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3" id="23"/>
          <p:cNvSpPr/>
          <p:nvPr/>
        </p:nvSpPr>
        <p:spPr>
          <a:xfrm flipH="false" flipV="false" rot="0">
            <a:off x="7663599" y="705814"/>
            <a:ext cx="1480401" cy="457578"/>
          </a:xfrm>
          <a:custGeom>
            <a:avLst/>
            <a:gdLst/>
            <a:ahLst/>
            <a:cxnLst/>
            <a:rect r="r" b="b" t="t" l="l"/>
            <a:pathLst>
              <a:path h="457578" w="1480401">
                <a:moveTo>
                  <a:pt x="0" y="0"/>
                </a:moveTo>
                <a:lnTo>
                  <a:pt x="1480401" y="0"/>
                </a:lnTo>
                <a:lnTo>
                  <a:pt x="1480401" y="457578"/>
                </a:lnTo>
                <a:lnTo>
                  <a:pt x="0" y="4575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4" id="24"/>
          <p:cNvSpPr txBox="true"/>
          <p:nvPr/>
        </p:nvSpPr>
        <p:spPr>
          <a:xfrm rot="0">
            <a:off x="1860266" y="1201492"/>
            <a:ext cx="3560127" cy="280797"/>
          </a:xfrm>
          <a:prstGeom prst="rect">
            <a:avLst/>
          </a:prstGeom>
        </p:spPr>
        <p:txBody>
          <a:bodyPr anchor="t" rtlCol="false" tIns="0" lIns="0" bIns="0" rIns="0">
            <a:spAutoFit/>
          </a:bodyPr>
          <a:lstStyle/>
          <a:p>
            <a:pPr>
              <a:lnSpc>
                <a:spcPts val="2184"/>
              </a:lnSpc>
            </a:pPr>
            <a:r>
              <a:rPr lang="en-US" sz="2100">
                <a:solidFill>
                  <a:srgbClr val="FFFFFF"/>
                </a:solidFill>
                <a:latin typeface="Montserrat Bold"/>
              </a:rPr>
              <a:t>UEFA Champions League</a:t>
            </a:r>
          </a:p>
        </p:txBody>
      </p:sp>
      <p:sp>
        <p:nvSpPr>
          <p:cNvPr name="TextBox 25" id="25"/>
          <p:cNvSpPr txBox="true"/>
          <p:nvPr/>
        </p:nvSpPr>
        <p:spPr>
          <a:xfrm rot="0">
            <a:off x="1038092" y="3023498"/>
            <a:ext cx="9255457" cy="1024890"/>
          </a:xfrm>
          <a:prstGeom prst="rect">
            <a:avLst/>
          </a:prstGeom>
        </p:spPr>
        <p:txBody>
          <a:bodyPr anchor="t" rtlCol="false" tIns="0" lIns="0" bIns="0" rIns="0">
            <a:spAutoFit/>
          </a:bodyPr>
          <a:lstStyle/>
          <a:p>
            <a:pPr>
              <a:lnSpc>
                <a:spcPts val="7920"/>
              </a:lnSpc>
            </a:pPr>
            <a:r>
              <a:rPr lang="en-US" sz="7200">
                <a:solidFill>
                  <a:srgbClr val="FFFFFF"/>
                </a:solidFill>
                <a:latin typeface="Barlow SemiCondensed Bold"/>
              </a:rPr>
              <a:t>DATA-DRIVEN FOOTBALL</a:t>
            </a:r>
          </a:p>
        </p:txBody>
      </p:sp>
      <p:sp>
        <p:nvSpPr>
          <p:cNvPr name="TextBox 26" id="26"/>
          <p:cNvSpPr txBox="true"/>
          <p:nvPr/>
        </p:nvSpPr>
        <p:spPr>
          <a:xfrm rot="0">
            <a:off x="9313252" y="6428078"/>
            <a:ext cx="7052969" cy="1470660"/>
          </a:xfrm>
          <a:prstGeom prst="rect">
            <a:avLst/>
          </a:prstGeom>
        </p:spPr>
        <p:txBody>
          <a:bodyPr anchor="t" rtlCol="false" tIns="0" lIns="0" bIns="0" rIns="0">
            <a:spAutoFit/>
          </a:bodyPr>
          <a:lstStyle/>
          <a:p>
            <a:pPr>
              <a:lnSpc>
                <a:spcPts val="2940"/>
              </a:lnSpc>
            </a:pPr>
            <a:r>
              <a:rPr lang="en-US" sz="2100">
                <a:solidFill>
                  <a:srgbClr val="FFFFFF"/>
                </a:solidFill>
                <a:latin typeface="Montserrat Bold"/>
              </a:rPr>
              <a:t>Growing Role of Data:</a:t>
            </a:r>
          </a:p>
          <a:p>
            <a:pPr marL="453390" indent="-226695" lvl="1">
              <a:lnSpc>
                <a:spcPts val="2940"/>
              </a:lnSpc>
              <a:buFont typeface="Arial"/>
              <a:buChar char="•"/>
            </a:pPr>
            <a:r>
              <a:rPr lang="en-US" sz="2100">
                <a:solidFill>
                  <a:srgbClr val="FFFFFF"/>
                </a:solidFill>
                <a:latin typeface="Montserrat"/>
              </a:rPr>
              <a:t>Strategic Planning</a:t>
            </a:r>
          </a:p>
          <a:p>
            <a:pPr marL="453390" indent="-226695" lvl="1">
              <a:lnSpc>
                <a:spcPts val="2940"/>
              </a:lnSpc>
              <a:buFont typeface="Arial"/>
              <a:buChar char="•"/>
            </a:pPr>
            <a:r>
              <a:rPr lang="en-US" sz="2100">
                <a:solidFill>
                  <a:srgbClr val="FFFFFF"/>
                </a:solidFill>
                <a:latin typeface="Montserrat"/>
              </a:rPr>
              <a:t>Player Recruitment</a:t>
            </a:r>
          </a:p>
          <a:p>
            <a:pPr>
              <a:lnSpc>
                <a:spcPts val="2940"/>
              </a:lnSpc>
            </a:pPr>
          </a:p>
        </p:txBody>
      </p:sp>
      <p:sp>
        <p:nvSpPr>
          <p:cNvPr name="TextBox 27" id="27"/>
          <p:cNvSpPr txBox="true"/>
          <p:nvPr/>
        </p:nvSpPr>
        <p:spPr>
          <a:xfrm rot="0">
            <a:off x="9313252" y="5872452"/>
            <a:ext cx="2446108" cy="412750"/>
          </a:xfrm>
          <a:prstGeom prst="rect">
            <a:avLst/>
          </a:prstGeom>
        </p:spPr>
        <p:txBody>
          <a:bodyPr anchor="t" rtlCol="false" tIns="0" lIns="0" bIns="0" rIns="0">
            <a:spAutoFit/>
          </a:bodyPr>
          <a:lstStyle/>
          <a:p>
            <a:pPr algn="just">
              <a:lnSpc>
                <a:spcPts val="3499"/>
              </a:lnSpc>
            </a:pPr>
            <a:r>
              <a:rPr lang="en-US" sz="2499">
                <a:solidFill>
                  <a:srgbClr val="FFFFFF"/>
                </a:solidFill>
                <a:latin typeface="Montserrat Medium"/>
              </a:rPr>
              <a:t>Description</a:t>
            </a:r>
          </a:p>
        </p:txBody>
      </p:sp>
      <p:sp>
        <p:nvSpPr>
          <p:cNvPr name="TextBox 28" id="28"/>
          <p:cNvSpPr txBox="true"/>
          <p:nvPr/>
        </p:nvSpPr>
        <p:spPr>
          <a:xfrm rot="0">
            <a:off x="8986376" y="7703412"/>
            <a:ext cx="7052969" cy="2585085"/>
          </a:xfrm>
          <a:prstGeom prst="rect">
            <a:avLst/>
          </a:prstGeom>
        </p:spPr>
        <p:txBody>
          <a:bodyPr anchor="t" rtlCol="false" tIns="0" lIns="0" bIns="0" rIns="0">
            <a:spAutoFit/>
          </a:bodyPr>
          <a:lstStyle/>
          <a:p>
            <a:pPr marL="453390" indent="-226695" lvl="1">
              <a:lnSpc>
                <a:spcPts val="2940"/>
              </a:lnSpc>
              <a:buFont typeface="Arial"/>
              <a:buChar char="•"/>
            </a:pPr>
            <a:r>
              <a:rPr lang="en-US" sz="2100">
                <a:solidFill>
                  <a:srgbClr val="FFFFFF"/>
                </a:solidFill>
                <a:latin typeface="Montserrat"/>
              </a:rPr>
              <a:t>Embracing data-driven football is not just a choice but a necessity in the modern era.</a:t>
            </a:r>
          </a:p>
          <a:p>
            <a:pPr marL="453390" indent="-226695" lvl="1">
              <a:lnSpc>
                <a:spcPts val="2940"/>
              </a:lnSpc>
              <a:buFont typeface="Arial"/>
              <a:buChar char="•"/>
            </a:pPr>
            <a:r>
              <a:rPr lang="en-US" sz="2100">
                <a:solidFill>
                  <a:srgbClr val="FFFFFF"/>
                </a:solidFill>
                <a:latin typeface="Montserrat"/>
              </a:rPr>
              <a:t>The evolving landscape of the sport is characterized by a fusion of traditional football wisdom and cutting-edge data analytics, shaping the future of the beautiful game.</a:t>
            </a:r>
          </a:p>
          <a:p>
            <a:pPr>
              <a:lnSpc>
                <a:spcPts val="2940"/>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21E52"/>
        </a:solidFill>
      </p:bgPr>
    </p:bg>
    <p:spTree>
      <p:nvGrpSpPr>
        <p:cNvPr id="1" name=""/>
        <p:cNvGrpSpPr/>
        <p:nvPr/>
      </p:nvGrpSpPr>
      <p:grpSpPr>
        <a:xfrm>
          <a:off x="0" y="0"/>
          <a:ext cx="0" cy="0"/>
          <a:chOff x="0" y="0"/>
          <a:chExt cx="0" cy="0"/>
        </a:xfrm>
      </p:grpSpPr>
      <p:sp>
        <p:nvSpPr>
          <p:cNvPr name="AutoShape 2" id="2"/>
          <p:cNvSpPr/>
          <p:nvPr/>
        </p:nvSpPr>
        <p:spPr>
          <a:xfrm rot="1797564">
            <a:off x="16353693" y="3109148"/>
            <a:ext cx="1657066" cy="8239012"/>
          </a:xfrm>
          <a:prstGeom prst="rect">
            <a:avLst/>
          </a:prstGeom>
          <a:solidFill>
            <a:srgbClr val="CF152B"/>
          </a:solidFill>
        </p:spPr>
      </p:sp>
      <p:grpSp>
        <p:nvGrpSpPr>
          <p:cNvPr name="Group 3" id="3"/>
          <p:cNvGrpSpPr/>
          <p:nvPr/>
        </p:nvGrpSpPr>
        <p:grpSpPr>
          <a:xfrm rot="0">
            <a:off x="10760954" y="1028700"/>
            <a:ext cx="6498346" cy="8229600"/>
            <a:chOff x="0" y="0"/>
            <a:chExt cx="8664462" cy="10972800"/>
          </a:xfrm>
        </p:grpSpPr>
        <p:pic>
          <p:nvPicPr>
            <p:cNvPr name="Picture 4" id="4"/>
            <p:cNvPicPr>
              <a:picLocks noChangeAspect="true"/>
            </p:cNvPicPr>
            <p:nvPr/>
          </p:nvPicPr>
          <p:blipFill>
            <a:blip r:embed="rId2"/>
            <a:srcRect l="25324" t="0" r="25324" b="0"/>
            <a:stretch>
              <a:fillRect/>
            </a:stretch>
          </p:blipFill>
          <p:spPr>
            <a:xfrm flipH="false" flipV="false">
              <a:off x="0" y="0"/>
              <a:ext cx="8664462" cy="10972800"/>
            </a:xfrm>
            <a:prstGeom prst="rect">
              <a:avLst/>
            </a:prstGeom>
          </p:spPr>
        </p:pic>
      </p:grpSp>
      <p:sp>
        <p:nvSpPr>
          <p:cNvPr name="Freeform 5" id="5"/>
          <p:cNvSpPr/>
          <p:nvPr/>
        </p:nvSpPr>
        <p:spPr>
          <a:xfrm flipH="false" flipV="false" rot="0">
            <a:off x="1028700" y="1028700"/>
            <a:ext cx="590496" cy="588282"/>
          </a:xfrm>
          <a:custGeom>
            <a:avLst/>
            <a:gdLst/>
            <a:ahLst/>
            <a:cxnLst/>
            <a:rect r="r" b="b" t="t" l="l"/>
            <a:pathLst>
              <a:path h="588282" w="590496">
                <a:moveTo>
                  <a:pt x="0" y="0"/>
                </a:moveTo>
                <a:lnTo>
                  <a:pt x="590496" y="0"/>
                </a:lnTo>
                <a:lnTo>
                  <a:pt x="590496" y="588282"/>
                </a:lnTo>
                <a:lnTo>
                  <a:pt x="0" y="5882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6" id="6"/>
          <p:cNvSpPr/>
          <p:nvPr/>
        </p:nvSpPr>
        <p:spPr>
          <a:xfrm rot="0">
            <a:off x="1850875" y="5336385"/>
            <a:ext cx="1158746" cy="0"/>
          </a:xfrm>
          <a:prstGeom prst="line">
            <a:avLst/>
          </a:prstGeom>
          <a:ln cap="flat" w="47625">
            <a:solidFill>
              <a:srgbClr val="CF152B"/>
            </a:solidFill>
            <a:prstDash val="solid"/>
            <a:headEnd type="none" len="sm" w="sm"/>
            <a:tailEnd type="none" len="sm" w="sm"/>
          </a:ln>
        </p:spPr>
      </p:sp>
      <p:grpSp>
        <p:nvGrpSpPr>
          <p:cNvPr name="Group 7" id="7"/>
          <p:cNvGrpSpPr/>
          <p:nvPr/>
        </p:nvGrpSpPr>
        <p:grpSpPr>
          <a:xfrm rot="0">
            <a:off x="1850875" y="2108116"/>
            <a:ext cx="5941801" cy="2275449"/>
            <a:chOff x="0" y="0"/>
            <a:chExt cx="1564919" cy="599295"/>
          </a:xfrm>
        </p:grpSpPr>
        <p:sp>
          <p:nvSpPr>
            <p:cNvPr name="Freeform 8" id="8"/>
            <p:cNvSpPr/>
            <p:nvPr/>
          </p:nvSpPr>
          <p:spPr>
            <a:xfrm flipH="false" flipV="false" rot="0">
              <a:off x="0" y="0"/>
              <a:ext cx="1564919" cy="599295"/>
            </a:xfrm>
            <a:custGeom>
              <a:avLst/>
              <a:gdLst/>
              <a:ahLst/>
              <a:cxnLst/>
              <a:rect r="r" b="b" t="t" l="l"/>
              <a:pathLst>
                <a:path h="599295" w="1564919">
                  <a:moveTo>
                    <a:pt x="0" y="0"/>
                  </a:moveTo>
                  <a:lnTo>
                    <a:pt x="1564919" y="0"/>
                  </a:lnTo>
                  <a:lnTo>
                    <a:pt x="1564919" y="599295"/>
                  </a:lnTo>
                  <a:lnTo>
                    <a:pt x="0" y="599295"/>
                  </a:lnTo>
                  <a:close/>
                </a:path>
              </a:pathLst>
            </a:custGeom>
            <a:solidFill>
              <a:srgbClr val="CF152B"/>
            </a:solidFill>
          </p:spPr>
        </p:sp>
        <p:sp>
          <p:nvSpPr>
            <p:cNvPr name="TextBox 9" id="9"/>
            <p:cNvSpPr txBox="true"/>
            <p:nvPr/>
          </p:nvSpPr>
          <p:spPr>
            <a:xfrm>
              <a:off x="0" y="-9525"/>
              <a:ext cx="1564919" cy="608820"/>
            </a:xfrm>
            <a:prstGeom prst="rect">
              <a:avLst/>
            </a:prstGeom>
          </p:spPr>
          <p:txBody>
            <a:bodyPr anchor="ctr" rtlCol="false" tIns="50800" lIns="50800" bIns="50800" rIns="50800"/>
            <a:lstStyle/>
            <a:p>
              <a:pPr algn="ctr">
                <a:lnSpc>
                  <a:spcPts val="103"/>
                </a:lnSpc>
              </a:pPr>
            </a:p>
          </p:txBody>
        </p:sp>
      </p:grpSp>
      <p:grpSp>
        <p:nvGrpSpPr>
          <p:cNvPr name="Group 10" id="10"/>
          <p:cNvGrpSpPr/>
          <p:nvPr/>
        </p:nvGrpSpPr>
        <p:grpSpPr>
          <a:xfrm rot="0">
            <a:off x="8280808" y="2108116"/>
            <a:ext cx="5941801" cy="2275449"/>
            <a:chOff x="0" y="0"/>
            <a:chExt cx="1564919" cy="599295"/>
          </a:xfrm>
        </p:grpSpPr>
        <p:sp>
          <p:nvSpPr>
            <p:cNvPr name="Freeform 11" id="11"/>
            <p:cNvSpPr/>
            <p:nvPr/>
          </p:nvSpPr>
          <p:spPr>
            <a:xfrm flipH="false" flipV="false" rot="0">
              <a:off x="0" y="0"/>
              <a:ext cx="1564919" cy="599295"/>
            </a:xfrm>
            <a:custGeom>
              <a:avLst/>
              <a:gdLst/>
              <a:ahLst/>
              <a:cxnLst/>
              <a:rect r="r" b="b" t="t" l="l"/>
              <a:pathLst>
                <a:path h="599295" w="1564919">
                  <a:moveTo>
                    <a:pt x="0" y="0"/>
                  </a:moveTo>
                  <a:lnTo>
                    <a:pt x="1564919" y="0"/>
                  </a:lnTo>
                  <a:lnTo>
                    <a:pt x="1564919" y="599295"/>
                  </a:lnTo>
                  <a:lnTo>
                    <a:pt x="0" y="599295"/>
                  </a:lnTo>
                  <a:close/>
                </a:path>
              </a:pathLst>
            </a:custGeom>
            <a:solidFill>
              <a:srgbClr val="CF152B"/>
            </a:solidFill>
          </p:spPr>
        </p:sp>
        <p:sp>
          <p:nvSpPr>
            <p:cNvPr name="TextBox 12" id="12"/>
            <p:cNvSpPr txBox="true"/>
            <p:nvPr/>
          </p:nvSpPr>
          <p:spPr>
            <a:xfrm>
              <a:off x="0" y="-9525"/>
              <a:ext cx="1564919" cy="608820"/>
            </a:xfrm>
            <a:prstGeom prst="rect">
              <a:avLst/>
            </a:prstGeom>
          </p:spPr>
          <p:txBody>
            <a:bodyPr anchor="ctr" rtlCol="false" tIns="50800" lIns="50800" bIns="50800" rIns="50800"/>
            <a:lstStyle/>
            <a:p>
              <a:pPr algn="ctr">
                <a:lnSpc>
                  <a:spcPts val="103"/>
                </a:lnSpc>
              </a:pPr>
            </a:p>
          </p:txBody>
        </p:sp>
      </p:grpSp>
      <p:sp>
        <p:nvSpPr>
          <p:cNvPr name="Freeform 13" id="13"/>
          <p:cNvSpPr/>
          <p:nvPr/>
        </p:nvSpPr>
        <p:spPr>
          <a:xfrm flipH="false" flipV="false" rot="0">
            <a:off x="10145830" y="8165146"/>
            <a:ext cx="1480401" cy="457578"/>
          </a:xfrm>
          <a:custGeom>
            <a:avLst/>
            <a:gdLst/>
            <a:ahLst/>
            <a:cxnLst/>
            <a:rect r="r" b="b" t="t" l="l"/>
            <a:pathLst>
              <a:path h="457578" w="1480401">
                <a:moveTo>
                  <a:pt x="0" y="0"/>
                </a:moveTo>
                <a:lnTo>
                  <a:pt x="1480400" y="0"/>
                </a:lnTo>
                <a:lnTo>
                  <a:pt x="1480400" y="457578"/>
                </a:lnTo>
                <a:lnTo>
                  <a:pt x="0" y="4575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1850875" y="1201492"/>
            <a:ext cx="2336257" cy="280797"/>
          </a:xfrm>
          <a:prstGeom prst="rect">
            <a:avLst/>
          </a:prstGeom>
        </p:spPr>
        <p:txBody>
          <a:bodyPr anchor="t" rtlCol="false" tIns="0" lIns="0" bIns="0" rIns="0">
            <a:spAutoFit/>
          </a:bodyPr>
          <a:lstStyle/>
          <a:p>
            <a:pPr>
              <a:lnSpc>
                <a:spcPts val="2184"/>
              </a:lnSpc>
            </a:pPr>
            <a:r>
              <a:rPr lang="en-US" sz="2100">
                <a:solidFill>
                  <a:srgbClr val="FFFFFF"/>
                </a:solidFill>
                <a:latin typeface="Montserrat"/>
              </a:rPr>
              <a:t>Soccer Club</a:t>
            </a:r>
          </a:p>
        </p:txBody>
      </p:sp>
      <p:sp>
        <p:nvSpPr>
          <p:cNvPr name="TextBox 15" id="15"/>
          <p:cNvSpPr txBox="true"/>
          <p:nvPr/>
        </p:nvSpPr>
        <p:spPr>
          <a:xfrm rot="0">
            <a:off x="1850875" y="5799280"/>
            <a:ext cx="7293125" cy="2025015"/>
          </a:xfrm>
          <a:prstGeom prst="rect">
            <a:avLst/>
          </a:prstGeom>
        </p:spPr>
        <p:txBody>
          <a:bodyPr anchor="t" rtlCol="false" tIns="0" lIns="0" bIns="0" rIns="0">
            <a:spAutoFit/>
          </a:bodyPr>
          <a:lstStyle/>
          <a:p>
            <a:pPr>
              <a:lnSpc>
                <a:spcPts val="7920"/>
              </a:lnSpc>
            </a:pPr>
            <a:r>
              <a:rPr lang="en-US" sz="7200">
                <a:solidFill>
                  <a:srgbClr val="FFFFFF"/>
                </a:solidFill>
                <a:latin typeface="Barlow SemiCondensed Bold"/>
              </a:rPr>
              <a:t>IN THE SPIRIT OF FOOTBALL</a:t>
            </a:r>
          </a:p>
        </p:txBody>
      </p:sp>
      <p:sp>
        <p:nvSpPr>
          <p:cNvPr name="TextBox 16" id="16"/>
          <p:cNvSpPr txBox="true"/>
          <p:nvPr/>
        </p:nvSpPr>
        <p:spPr>
          <a:xfrm rot="0">
            <a:off x="1850875" y="7986220"/>
            <a:ext cx="7293125" cy="1099185"/>
          </a:xfrm>
          <a:prstGeom prst="rect">
            <a:avLst/>
          </a:prstGeom>
        </p:spPr>
        <p:txBody>
          <a:bodyPr anchor="t" rtlCol="false" tIns="0" lIns="0" bIns="0" rIns="0">
            <a:spAutoFit/>
          </a:bodyPr>
          <a:lstStyle/>
          <a:p>
            <a:pPr>
              <a:lnSpc>
                <a:spcPts val="2940"/>
              </a:lnSpc>
            </a:pPr>
            <a:r>
              <a:rPr lang="en-US" sz="2100">
                <a:solidFill>
                  <a:srgbClr val="FFFFFF"/>
                </a:solidFill>
                <a:latin typeface="Montserrat"/>
              </a:rPr>
              <a:t>Presentations are tools that can be used as</a:t>
            </a:r>
          </a:p>
          <a:p>
            <a:pPr>
              <a:lnSpc>
                <a:spcPts val="2940"/>
              </a:lnSpc>
            </a:pPr>
            <a:r>
              <a:rPr lang="en-US" sz="2100">
                <a:solidFill>
                  <a:srgbClr val="FFFFFF"/>
                </a:solidFill>
                <a:latin typeface="Montserrat"/>
              </a:rPr>
              <a:t>lectures, speeches, reports, and more. It is mostly</a:t>
            </a:r>
          </a:p>
          <a:p>
            <a:pPr>
              <a:lnSpc>
                <a:spcPts val="2940"/>
              </a:lnSpc>
            </a:pPr>
            <a:r>
              <a:rPr lang="en-US" sz="2100">
                <a:solidFill>
                  <a:srgbClr val="FFFFFF"/>
                </a:solidFill>
                <a:latin typeface="Montserrat"/>
              </a:rPr>
              <a:t>presented like before an audience. </a:t>
            </a:r>
          </a:p>
        </p:txBody>
      </p:sp>
      <p:sp>
        <p:nvSpPr>
          <p:cNvPr name="TextBox 17" id="17"/>
          <p:cNvSpPr txBox="true"/>
          <p:nvPr/>
        </p:nvSpPr>
        <p:spPr>
          <a:xfrm rot="0">
            <a:off x="1982078" y="2765825"/>
            <a:ext cx="5941801" cy="1470660"/>
          </a:xfrm>
          <a:prstGeom prst="rect">
            <a:avLst/>
          </a:prstGeom>
        </p:spPr>
        <p:txBody>
          <a:bodyPr anchor="t" rtlCol="false" tIns="0" lIns="0" bIns="0" rIns="0">
            <a:spAutoFit/>
          </a:bodyPr>
          <a:lstStyle/>
          <a:p>
            <a:pPr>
              <a:lnSpc>
                <a:spcPts val="2940"/>
              </a:lnSpc>
            </a:pPr>
            <a:r>
              <a:rPr lang="en-US" sz="2100">
                <a:solidFill>
                  <a:srgbClr val="FFFFFF"/>
                </a:solidFill>
                <a:latin typeface="Montserrat"/>
              </a:rPr>
              <a:t>The project offered a comprehensive exploration of UEFA Champions League data, unraveling intricate details of player and team performance.</a:t>
            </a:r>
          </a:p>
        </p:txBody>
      </p:sp>
      <p:sp>
        <p:nvSpPr>
          <p:cNvPr name="TextBox 18" id="18"/>
          <p:cNvSpPr txBox="true"/>
          <p:nvPr/>
        </p:nvSpPr>
        <p:spPr>
          <a:xfrm rot="0">
            <a:off x="8439013" y="2765825"/>
            <a:ext cx="5783595" cy="1470660"/>
          </a:xfrm>
          <a:prstGeom prst="rect">
            <a:avLst/>
          </a:prstGeom>
        </p:spPr>
        <p:txBody>
          <a:bodyPr anchor="t" rtlCol="false" tIns="0" lIns="0" bIns="0" rIns="0">
            <a:spAutoFit/>
          </a:bodyPr>
          <a:lstStyle/>
          <a:p>
            <a:pPr>
              <a:lnSpc>
                <a:spcPts val="2940"/>
              </a:lnSpc>
            </a:pPr>
            <a:r>
              <a:rPr lang="en-US" sz="2100">
                <a:solidFill>
                  <a:srgbClr val="FFFFFF"/>
                </a:solidFill>
                <a:latin typeface="Montserrat"/>
              </a:rPr>
              <a:t>The intersection of football fervor and analytical skills created a unique journey, blending the love for the sport with the rigor of data exploration.</a:t>
            </a:r>
          </a:p>
        </p:txBody>
      </p:sp>
      <p:sp>
        <p:nvSpPr>
          <p:cNvPr name="TextBox 19" id="19"/>
          <p:cNvSpPr txBox="true"/>
          <p:nvPr/>
        </p:nvSpPr>
        <p:spPr>
          <a:xfrm rot="0">
            <a:off x="1982078" y="2203850"/>
            <a:ext cx="5679394" cy="412750"/>
          </a:xfrm>
          <a:prstGeom prst="rect">
            <a:avLst/>
          </a:prstGeom>
        </p:spPr>
        <p:txBody>
          <a:bodyPr anchor="t" rtlCol="false" tIns="0" lIns="0" bIns="0" rIns="0">
            <a:spAutoFit/>
          </a:bodyPr>
          <a:lstStyle/>
          <a:p>
            <a:pPr algn="just">
              <a:lnSpc>
                <a:spcPts val="3499"/>
              </a:lnSpc>
            </a:pPr>
            <a:r>
              <a:rPr lang="en-US" sz="2499">
                <a:solidFill>
                  <a:srgbClr val="FFFFFF"/>
                </a:solidFill>
                <a:latin typeface="Montserrat Medium"/>
              </a:rPr>
              <a:t>Deep Dive into Football Insights :</a:t>
            </a:r>
          </a:p>
        </p:txBody>
      </p:sp>
      <p:sp>
        <p:nvSpPr>
          <p:cNvPr name="TextBox 20" id="20"/>
          <p:cNvSpPr txBox="true"/>
          <p:nvPr/>
        </p:nvSpPr>
        <p:spPr>
          <a:xfrm rot="0">
            <a:off x="8439013" y="2203850"/>
            <a:ext cx="3931672" cy="412750"/>
          </a:xfrm>
          <a:prstGeom prst="rect">
            <a:avLst/>
          </a:prstGeom>
        </p:spPr>
        <p:txBody>
          <a:bodyPr anchor="t" rtlCol="false" tIns="0" lIns="0" bIns="0" rIns="0">
            <a:spAutoFit/>
          </a:bodyPr>
          <a:lstStyle/>
          <a:p>
            <a:pPr algn="just">
              <a:lnSpc>
                <a:spcPts val="3499"/>
              </a:lnSpc>
            </a:pPr>
            <a:r>
              <a:rPr lang="en-US" sz="2499">
                <a:solidFill>
                  <a:srgbClr val="FFFFFF"/>
                </a:solidFill>
                <a:latin typeface="Montserrat Medium"/>
              </a:rPr>
              <a:t>Passion Meets Analysis: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21E52"/>
        </a:solidFill>
      </p:bgPr>
    </p:bg>
    <p:spTree>
      <p:nvGrpSpPr>
        <p:cNvPr id="1" name=""/>
        <p:cNvGrpSpPr/>
        <p:nvPr/>
      </p:nvGrpSpPr>
      <p:grpSpPr>
        <a:xfrm>
          <a:off x="0" y="0"/>
          <a:ext cx="0" cy="0"/>
          <a:chOff x="0" y="0"/>
          <a:chExt cx="0" cy="0"/>
        </a:xfrm>
      </p:grpSpPr>
      <p:sp>
        <p:nvSpPr>
          <p:cNvPr name="Freeform 2" id="2"/>
          <p:cNvSpPr/>
          <p:nvPr/>
        </p:nvSpPr>
        <p:spPr>
          <a:xfrm flipH="false" flipV="false" rot="0">
            <a:off x="1068457" y="1028700"/>
            <a:ext cx="590496" cy="588282"/>
          </a:xfrm>
          <a:custGeom>
            <a:avLst/>
            <a:gdLst/>
            <a:ahLst/>
            <a:cxnLst/>
            <a:rect r="r" b="b" t="t" l="l"/>
            <a:pathLst>
              <a:path h="588282" w="590496">
                <a:moveTo>
                  <a:pt x="0" y="0"/>
                </a:moveTo>
                <a:lnTo>
                  <a:pt x="590496" y="0"/>
                </a:lnTo>
                <a:lnTo>
                  <a:pt x="590496" y="588282"/>
                </a:lnTo>
                <a:lnTo>
                  <a:pt x="0" y="5882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2651760" y="8736121"/>
            <a:ext cx="6492240" cy="0"/>
          </a:xfrm>
          <a:prstGeom prst="line">
            <a:avLst/>
          </a:prstGeom>
          <a:ln cap="flat" w="19050">
            <a:solidFill>
              <a:srgbClr val="CF152B"/>
            </a:solidFill>
            <a:prstDash val="solid"/>
            <a:headEnd type="none" len="sm" w="sm"/>
            <a:tailEnd type="none" len="sm" w="sm"/>
          </a:ln>
        </p:spPr>
      </p:sp>
      <p:sp>
        <p:nvSpPr>
          <p:cNvPr name="AutoShape 4" id="4"/>
          <p:cNvSpPr/>
          <p:nvPr/>
        </p:nvSpPr>
        <p:spPr>
          <a:xfrm rot="1797564">
            <a:off x="10439060" y="-2993420"/>
            <a:ext cx="4785227" cy="16273839"/>
          </a:xfrm>
          <a:prstGeom prst="rect">
            <a:avLst/>
          </a:prstGeom>
          <a:solidFill>
            <a:srgbClr val="CF152B"/>
          </a:solidFill>
        </p:spPr>
      </p:sp>
      <p:grpSp>
        <p:nvGrpSpPr>
          <p:cNvPr name="Group 5" id="5"/>
          <p:cNvGrpSpPr>
            <a:grpSpLocks noChangeAspect="true"/>
          </p:cNvGrpSpPr>
          <p:nvPr/>
        </p:nvGrpSpPr>
        <p:grpSpPr>
          <a:xfrm rot="0">
            <a:off x="8642313" y="-144983"/>
            <a:ext cx="15529502" cy="10576965"/>
            <a:chOff x="0" y="0"/>
            <a:chExt cx="5475623" cy="3729384"/>
          </a:xfrm>
        </p:grpSpPr>
        <p:sp>
          <p:nvSpPr>
            <p:cNvPr name="Freeform 6" id="6"/>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solidFill>
              <a:srgbClr val="CF152B"/>
            </a:solidFill>
          </p:spPr>
        </p:sp>
        <p:sp>
          <p:nvSpPr>
            <p:cNvPr name="Freeform 7" id="7"/>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blipFill>
              <a:blip r:embed="rId4"/>
              <a:stretch>
                <a:fillRect l="-10541" t="0" r="-10541" b="0"/>
              </a:stretch>
            </a:blipFill>
          </p:spPr>
        </p:sp>
      </p:grpSp>
      <p:sp>
        <p:nvSpPr>
          <p:cNvPr name="Freeform 8" id="8"/>
          <p:cNvSpPr/>
          <p:nvPr/>
        </p:nvSpPr>
        <p:spPr>
          <a:xfrm flipH="false" flipV="false" rot="0">
            <a:off x="10229882" y="1159403"/>
            <a:ext cx="1480401" cy="457578"/>
          </a:xfrm>
          <a:custGeom>
            <a:avLst/>
            <a:gdLst/>
            <a:ahLst/>
            <a:cxnLst/>
            <a:rect r="r" b="b" t="t" l="l"/>
            <a:pathLst>
              <a:path h="457578" w="1480401">
                <a:moveTo>
                  <a:pt x="0" y="0"/>
                </a:moveTo>
                <a:lnTo>
                  <a:pt x="1480400" y="0"/>
                </a:lnTo>
                <a:lnTo>
                  <a:pt x="1480400" y="457579"/>
                </a:lnTo>
                <a:lnTo>
                  <a:pt x="0" y="4575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p:nvPr/>
        </p:nvGrpSpPr>
        <p:grpSpPr>
          <a:xfrm rot="0">
            <a:off x="1890632" y="8417033"/>
            <a:ext cx="2672521" cy="657225"/>
            <a:chOff x="0" y="0"/>
            <a:chExt cx="3439255" cy="845780"/>
          </a:xfrm>
        </p:grpSpPr>
        <p:sp>
          <p:nvSpPr>
            <p:cNvPr name="Freeform 10" id="10"/>
            <p:cNvSpPr/>
            <p:nvPr/>
          </p:nvSpPr>
          <p:spPr>
            <a:xfrm flipH="false" flipV="false" rot="0">
              <a:off x="0" y="0"/>
              <a:ext cx="3439255" cy="845780"/>
            </a:xfrm>
            <a:custGeom>
              <a:avLst/>
              <a:gdLst/>
              <a:ahLst/>
              <a:cxnLst/>
              <a:rect r="r" b="b" t="t" l="l"/>
              <a:pathLst>
                <a:path h="845780" w="3439255">
                  <a:moveTo>
                    <a:pt x="3314795" y="845780"/>
                  </a:moveTo>
                  <a:lnTo>
                    <a:pt x="124460" y="845780"/>
                  </a:lnTo>
                  <a:cubicBezTo>
                    <a:pt x="55880" y="845780"/>
                    <a:pt x="0" y="789900"/>
                    <a:pt x="0" y="721320"/>
                  </a:cubicBezTo>
                  <a:lnTo>
                    <a:pt x="0" y="124460"/>
                  </a:lnTo>
                  <a:cubicBezTo>
                    <a:pt x="0" y="55880"/>
                    <a:pt x="55880" y="0"/>
                    <a:pt x="124460" y="0"/>
                  </a:cubicBezTo>
                  <a:lnTo>
                    <a:pt x="3314795" y="0"/>
                  </a:lnTo>
                  <a:cubicBezTo>
                    <a:pt x="3383375" y="0"/>
                    <a:pt x="3439255" y="55880"/>
                    <a:pt x="3439255" y="124460"/>
                  </a:cubicBezTo>
                  <a:lnTo>
                    <a:pt x="3439255" y="721320"/>
                  </a:lnTo>
                  <a:cubicBezTo>
                    <a:pt x="3439255" y="789900"/>
                    <a:pt x="3383375" y="845780"/>
                    <a:pt x="3314795" y="845780"/>
                  </a:cubicBezTo>
                  <a:close/>
                </a:path>
              </a:pathLst>
            </a:custGeom>
            <a:solidFill>
              <a:srgbClr val="FFFFFF"/>
            </a:solidFill>
          </p:spPr>
        </p:sp>
      </p:grpSp>
      <p:grpSp>
        <p:nvGrpSpPr>
          <p:cNvPr name="Group 11" id="11"/>
          <p:cNvGrpSpPr/>
          <p:nvPr/>
        </p:nvGrpSpPr>
        <p:grpSpPr>
          <a:xfrm rot="0">
            <a:off x="4001378" y="8512144"/>
            <a:ext cx="466721" cy="467003"/>
            <a:chOff x="0" y="0"/>
            <a:chExt cx="845270" cy="845780"/>
          </a:xfrm>
        </p:grpSpPr>
        <p:sp>
          <p:nvSpPr>
            <p:cNvPr name="Freeform 12" id="12"/>
            <p:cNvSpPr/>
            <p:nvPr/>
          </p:nvSpPr>
          <p:spPr>
            <a:xfrm flipH="false" flipV="false" rot="0">
              <a:off x="0" y="0"/>
              <a:ext cx="845270" cy="845780"/>
            </a:xfrm>
            <a:custGeom>
              <a:avLst/>
              <a:gdLst/>
              <a:ahLst/>
              <a:cxnLst/>
              <a:rect r="r" b="b" t="t" l="l"/>
              <a:pathLst>
                <a:path h="845780" w="845270">
                  <a:moveTo>
                    <a:pt x="720809" y="845780"/>
                  </a:moveTo>
                  <a:lnTo>
                    <a:pt x="124460" y="845780"/>
                  </a:lnTo>
                  <a:cubicBezTo>
                    <a:pt x="55880" y="845780"/>
                    <a:pt x="0" y="789900"/>
                    <a:pt x="0" y="721320"/>
                  </a:cubicBezTo>
                  <a:lnTo>
                    <a:pt x="0" y="124460"/>
                  </a:lnTo>
                  <a:cubicBezTo>
                    <a:pt x="0" y="55880"/>
                    <a:pt x="55880" y="0"/>
                    <a:pt x="124460" y="0"/>
                  </a:cubicBezTo>
                  <a:lnTo>
                    <a:pt x="720810" y="0"/>
                  </a:lnTo>
                  <a:cubicBezTo>
                    <a:pt x="789390" y="0"/>
                    <a:pt x="845270" y="55880"/>
                    <a:pt x="845270" y="124460"/>
                  </a:cubicBezTo>
                  <a:lnTo>
                    <a:pt x="845270" y="721320"/>
                  </a:lnTo>
                  <a:cubicBezTo>
                    <a:pt x="845270" y="789900"/>
                    <a:pt x="789390" y="845780"/>
                    <a:pt x="720810" y="845780"/>
                  </a:cubicBezTo>
                  <a:close/>
                </a:path>
              </a:pathLst>
            </a:custGeom>
            <a:solidFill>
              <a:srgbClr val="CF152B"/>
            </a:solidFill>
          </p:spPr>
        </p:sp>
      </p:grpSp>
      <p:sp>
        <p:nvSpPr>
          <p:cNvPr name="Freeform 13" id="13"/>
          <p:cNvSpPr/>
          <p:nvPr/>
        </p:nvSpPr>
        <p:spPr>
          <a:xfrm flipH="false" flipV="false" rot="0">
            <a:off x="4181310" y="8645196"/>
            <a:ext cx="122046" cy="200900"/>
          </a:xfrm>
          <a:custGeom>
            <a:avLst/>
            <a:gdLst/>
            <a:ahLst/>
            <a:cxnLst/>
            <a:rect r="r" b="b" t="t" l="l"/>
            <a:pathLst>
              <a:path h="200900" w="122046">
                <a:moveTo>
                  <a:pt x="0" y="0"/>
                </a:moveTo>
                <a:lnTo>
                  <a:pt x="122047" y="0"/>
                </a:lnTo>
                <a:lnTo>
                  <a:pt x="122047" y="200899"/>
                </a:lnTo>
                <a:lnTo>
                  <a:pt x="0" y="2008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1890632" y="1201492"/>
            <a:ext cx="3690742" cy="280797"/>
          </a:xfrm>
          <a:prstGeom prst="rect">
            <a:avLst/>
          </a:prstGeom>
        </p:spPr>
        <p:txBody>
          <a:bodyPr anchor="t" rtlCol="false" tIns="0" lIns="0" bIns="0" rIns="0">
            <a:spAutoFit/>
          </a:bodyPr>
          <a:lstStyle/>
          <a:p>
            <a:pPr>
              <a:lnSpc>
                <a:spcPts val="2184"/>
              </a:lnSpc>
            </a:pPr>
            <a:r>
              <a:rPr lang="en-US" sz="2100">
                <a:solidFill>
                  <a:srgbClr val="FFFFFF"/>
                </a:solidFill>
                <a:latin typeface="Montserrat Bold"/>
              </a:rPr>
              <a:t>UEFA Champions League</a:t>
            </a:r>
          </a:p>
        </p:txBody>
      </p:sp>
      <p:sp>
        <p:nvSpPr>
          <p:cNvPr name="TextBox 15" id="15"/>
          <p:cNvSpPr txBox="true"/>
          <p:nvPr/>
        </p:nvSpPr>
        <p:spPr>
          <a:xfrm rot="0">
            <a:off x="1890632" y="2231690"/>
            <a:ext cx="7846150" cy="2717800"/>
          </a:xfrm>
          <a:prstGeom prst="rect">
            <a:avLst/>
          </a:prstGeom>
        </p:spPr>
        <p:txBody>
          <a:bodyPr anchor="t" rtlCol="false" tIns="0" lIns="0" bIns="0" rIns="0">
            <a:spAutoFit/>
          </a:bodyPr>
          <a:lstStyle/>
          <a:p>
            <a:pPr>
              <a:lnSpc>
                <a:spcPts val="20899"/>
              </a:lnSpc>
            </a:pPr>
            <a:r>
              <a:rPr lang="en-US" sz="18999">
                <a:solidFill>
                  <a:srgbClr val="FFFFFF"/>
                </a:solidFill>
                <a:latin typeface="Barlow SemiCondensed Bold"/>
              </a:rPr>
              <a:t>THANK</a:t>
            </a:r>
          </a:p>
        </p:txBody>
      </p:sp>
      <p:sp>
        <p:nvSpPr>
          <p:cNvPr name="TextBox 16" id="16"/>
          <p:cNvSpPr txBox="true"/>
          <p:nvPr/>
        </p:nvSpPr>
        <p:spPr>
          <a:xfrm rot="0">
            <a:off x="1890632" y="4321533"/>
            <a:ext cx="7846150" cy="2717800"/>
          </a:xfrm>
          <a:prstGeom prst="rect">
            <a:avLst/>
          </a:prstGeom>
        </p:spPr>
        <p:txBody>
          <a:bodyPr anchor="t" rtlCol="false" tIns="0" lIns="0" bIns="0" rIns="0">
            <a:spAutoFit/>
          </a:bodyPr>
          <a:lstStyle/>
          <a:p>
            <a:pPr>
              <a:lnSpc>
                <a:spcPts val="20899"/>
              </a:lnSpc>
            </a:pPr>
            <a:r>
              <a:rPr lang="en-US" sz="18999">
                <a:solidFill>
                  <a:srgbClr val="CF152B"/>
                </a:solidFill>
                <a:latin typeface="Barlow SemiCondensed Bold"/>
              </a:rPr>
              <a:t>YOU</a:t>
            </a:r>
          </a:p>
        </p:txBody>
      </p:sp>
      <p:sp>
        <p:nvSpPr>
          <p:cNvPr name="TextBox 17" id="17"/>
          <p:cNvSpPr txBox="true"/>
          <p:nvPr/>
        </p:nvSpPr>
        <p:spPr>
          <a:xfrm rot="0">
            <a:off x="2037593" y="8546715"/>
            <a:ext cx="1963446" cy="356235"/>
          </a:xfrm>
          <a:prstGeom prst="rect">
            <a:avLst/>
          </a:prstGeom>
        </p:spPr>
        <p:txBody>
          <a:bodyPr anchor="t" rtlCol="false" tIns="0" lIns="0" bIns="0" rIns="0">
            <a:spAutoFit/>
          </a:bodyPr>
          <a:lstStyle/>
          <a:p>
            <a:pPr algn="ctr">
              <a:lnSpc>
                <a:spcPts val="2940"/>
              </a:lnSpc>
            </a:pPr>
            <a:r>
              <a:rPr lang="en-US" sz="2100">
                <a:solidFill>
                  <a:srgbClr val="221E52"/>
                </a:solidFill>
                <a:latin typeface="Montserrat Bold"/>
              </a:rPr>
              <a:t>End Of Slide</a:t>
            </a:r>
          </a:p>
        </p:txBody>
      </p:sp>
      <p:sp>
        <p:nvSpPr>
          <p:cNvPr name="TextBox 18" id="18"/>
          <p:cNvSpPr txBox="true"/>
          <p:nvPr/>
        </p:nvSpPr>
        <p:spPr>
          <a:xfrm rot="0">
            <a:off x="1890632" y="7147997"/>
            <a:ext cx="6751681" cy="777240"/>
          </a:xfrm>
          <a:prstGeom prst="rect">
            <a:avLst/>
          </a:prstGeom>
        </p:spPr>
        <p:txBody>
          <a:bodyPr anchor="t" rtlCol="false" tIns="0" lIns="0" bIns="0" rIns="0">
            <a:spAutoFit/>
          </a:bodyPr>
          <a:lstStyle/>
          <a:p>
            <a:pPr>
              <a:lnSpc>
                <a:spcPts val="3150"/>
              </a:lnSpc>
            </a:pPr>
            <a:r>
              <a:rPr lang="en-US" sz="2100">
                <a:solidFill>
                  <a:srgbClr val="FFFFFF"/>
                </a:solidFill>
                <a:latin typeface="Montserrat"/>
              </a:rPr>
              <a:t>Thank you for joining this football data exploration journey!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BEEF6"/>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39799" y="450256"/>
            <a:ext cx="9404418" cy="9098774"/>
          </a:xfrm>
          <a:custGeom>
            <a:avLst/>
            <a:gdLst/>
            <a:ahLst/>
            <a:cxnLst/>
            <a:rect r="r" b="b" t="t" l="l"/>
            <a:pathLst>
              <a:path h="9098774" w="9404418">
                <a:moveTo>
                  <a:pt x="0" y="0"/>
                </a:moveTo>
                <a:lnTo>
                  <a:pt x="9404418" y="0"/>
                </a:lnTo>
                <a:lnTo>
                  <a:pt x="9404418" y="9098774"/>
                </a:lnTo>
                <a:lnTo>
                  <a:pt x="0" y="9098774"/>
                </a:lnTo>
                <a:lnTo>
                  <a:pt x="0" y="0"/>
                </a:lnTo>
                <a:close/>
              </a:path>
            </a:pathLst>
          </a:custGeom>
          <a:blipFill>
            <a:blip r:embed="rId4">
              <a:alphaModFix amt="16000"/>
            </a:blip>
            <a:stretch>
              <a:fillRect l="0" t="0" r="0" b="0"/>
            </a:stretch>
          </a:blipFill>
        </p:spPr>
      </p:sp>
      <p:sp>
        <p:nvSpPr>
          <p:cNvPr name="AutoShape 4" id="4"/>
          <p:cNvSpPr/>
          <p:nvPr/>
        </p:nvSpPr>
        <p:spPr>
          <a:xfrm rot="0">
            <a:off x="10287000" y="1946074"/>
            <a:ext cx="1511564" cy="0"/>
          </a:xfrm>
          <a:prstGeom prst="line">
            <a:avLst/>
          </a:prstGeom>
          <a:ln cap="flat" w="19050">
            <a:solidFill>
              <a:srgbClr val="AF1C48"/>
            </a:solidFill>
            <a:prstDash val="solid"/>
            <a:headEnd type="none" len="sm" w="sm"/>
            <a:tailEnd type="none" len="sm" w="sm"/>
          </a:ln>
        </p:spPr>
      </p:sp>
      <p:sp>
        <p:nvSpPr>
          <p:cNvPr name="AutoShape 5" id="5"/>
          <p:cNvSpPr/>
          <p:nvPr/>
        </p:nvSpPr>
        <p:spPr>
          <a:xfrm>
            <a:off x="10287000" y="3213370"/>
            <a:ext cx="1511564" cy="0"/>
          </a:xfrm>
          <a:prstGeom prst="line">
            <a:avLst/>
          </a:prstGeom>
          <a:ln cap="flat" w="19050">
            <a:solidFill>
              <a:srgbClr val="AF1C48"/>
            </a:solidFill>
            <a:prstDash val="solid"/>
            <a:headEnd type="none" len="sm" w="sm"/>
            <a:tailEnd type="none" len="sm" w="sm"/>
          </a:ln>
        </p:spPr>
      </p:sp>
      <p:sp>
        <p:nvSpPr>
          <p:cNvPr name="AutoShape 6" id="6"/>
          <p:cNvSpPr/>
          <p:nvPr/>
        </p:nvSpPr>
        <p:spPr>
          <a:xfrm>
            <a:off x="10287000" y="7327879"/>
            <a:ext cx="1511564" cy="0"/>
          </a:xfrm>
          <a:prstGeom prst="line">
            <a:avLst/>
          </a:prstGeom>
          <a:ln cap="flat" w="19050">
            <a:solidFill>
              <a:srgbClr val="AF1C48"/>
            </a:solidFill>
            <a:prstDash val="solid"/>
            <a:headEnd type="none" len="sm" w="sm"/>
            <a:tailEnd type="none" len="sm" w="sm"/>
          </a:ln>
        </p:spPr>
      </p:sp>
      <p:sp>
        <p:nvSpPr>
          <p:cNvPr name="Freeform 7" id="7"/>
          <p:cNvSpPr/>
          <p:nvPr/>
        </p:nvSpPr>
        <p:spPr>
          <a:xfrm flipH="false" flipV="false" rot="5400000">
            <a:off x="-366446" y="-442895"/>
            <a:ext cx="4683060" cy="4683060"/>
          </a:xfrm>
          <a:custGeom>
            <a:avLst/>
            <a:gdLst/>
            <a:ahLst/>
            <a:cxnLst/>
            <a:rect r="r" b="b" t="t" l="l"/>
            <a:pathLst>
              <a:path h="4683060" w="4683060">
                <a:moveTo>
                  <a:pt x="0" y="0"/>
                </a:moveTo>
                <a:lnTo>
                  <a:pt x="4683060" y="0"/>
                </a:lnTo>
                <a:lnTo>
                  <a:pt x="4683060" y="4683060"/>
                </a:lnTo>
                <a:lnTo>
                  <a:pt x="0" y="46830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4316614" y="3730697"/>
            <a:ext cx="5527603" cy="5527603"/>
          </a:xfrm>
          <a:custGeom>
            <a:avLst/>
            <a:gdLst/>
            <a:ahLst/>
            <a:cxnLst/>
            <a:rect r="r" b="b" t="t" l="l"/>
            <a:pathLst>
              <a:path h="5527603" w="5527603">
                <a:moveTo>
                  <a:pt x="0" y="0"/>
                </a:moveTo>
                <a:lnTo>
                  <a:pt x="5527603" y="0"/>
                </a:lnTo>
                <a:lnTo>
                  <a:pt x="5527603" y="5527603"/>
                </a:lnTo>
                <a:lnTo>
                  <a:pt x="0" y="552760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a:grpSpLocks noChangeAspect="true"/>
          </p:cNvGrpSpPr>
          <p:nvPr/>
        </p:nvGrpSpPr>
        <p:grpSpPr>
          <a:xfrm rot="0">
            <a:off x="-81678" y="4640979"/>
            <a:ext cx="8755318" cy="5827926"/>
            <a:chOff x="0" y="0"/>
            <a:chExt cx="6210300" cy="4133850"/>
          </a:xfrm>
        </p:grpSpPr>
        <p:sp>
          <p:nvSpPr>
            <p:cNvPr name="Freeform 10" id="10"/>
            <p:cNvSpPr/>
            <p:nvPr/>
          </p:nvSpPr>
          <p:spPr>
            <a:xfrm flipH="false" flipV="false" rot="0">
              <a:off x="25400" y="12700"/>
              <a:ext cx="6033770" cy="4095750"/>
            </a:xfrm>
            <a:custGeom>
              <a:avLst/>
              <a:gdLst/>
              <a:ahLst/>
              <a:cxnLst/>
              <a:rect r="r" b="b" t="t" l="l"/>
              <a:pathLst>
                <a:path h="4095750" w="6033770">
                  <a:moveTo>
                    <a:pt x="6033770" y="4095750"/>
                  </a:moveTo>
                  <a:lnTo>
                    <a:pt x="0" y="4095750"/>
                  </a:lnTo>
                  <a:lnTo>
                    <a:pt x="0" y="0"/>
                  </a:lnTo>
                  <a:lnTo>
                    <a:pt x="6033770" y="0"/>
                  </a:lnTo>
                  <a:lnTo>
                    <a:pt x="6033770" y="4095750"/>
                  </a:lnTo>
                  <a:close/>
                </a:path>
              </a:pathLst>
            </a:custGeom>
            <a:blipFill>
              <a:blip r:embed="rId9"/>
              <a:stretch>
                <a:fillRect l="-10338" t="0" r="-11533" b="-990"/>
              </a:stretch>
            </a:blipFill>
          </p:spPr>
        </p:sp>
        <p:sp>
          <p:nvSpPr>
            <p:cNvPr name="Freeform 11" id="11"/>
            <p:cNvSpPr/>
            <p:nvPr/>
          </p:nvSpPr>
          <p:spPr>
            <a:xfrm flipH="false" flipV="false" rot="0">
              <a:off x="0" y="0"/>
              <a:ext cx="6210300" cy="4133850"/>
            </a:xfrm>
            <a:custGeom>
              <a:avLst/>
              <a:gdLst/>
              <a:ahLst/>
              <a:cxnLst/>
              <a:rect r="r" b="b" t="t" l="l"/>
              <a:pathLst>
                <a:path h="4133850" w="6210300">
                  <a:moveTo>
                    <a:pt x="6210300" y="4133850"/>
                  </a:moveTo>
                  <a:lnTo>
                    <a:pt x="0" y="4133850"/>
                  </a:lnTo>
                  <a:lnTo>
                    <a:pt x="0" y="0"/>
                  </a:lnTo>
                  <a:lnTo>
                    <a:pt x="6210300" y="0"/>
                  </a:lnTo>
                  <a:lnTo>
                    <a:pt x="6210300" y="4133850"/>
                  </a:lnTo>
                  <a:close/>
                </a:path>
              </a:pathLst>
            </a:custGeom>
            <a:blipFill>
              <a:blip r:embed="rId10"/>
              <a:stretch>
                <a:fillRect l="0" t="-264" r="0" b="-264"/>
              </a:stretch>
            </a:blipFill>
          </p:spPr>
        </p:sp>
      </p:grpSp>
      <p:sp>
        <p:nvSpPr>
          <p:cNvPr name="TextBox 12" id="12"/>
          <p:cNvSpPr txBox="true"/>
          <p:nvPr/>
        </p:nvSpPr>
        <p:spPr>
          <a:xfrm rot="0">
            <a:off x="11981944" y="1703758"/>
            <a:ext cx="6013741" cy="522732"/>
          </a:xfrm>
          <a:prstGeom prst="rect">
            <a:avLst/>
          </a:prstGeom>
        </p:spPr>
        <p:txBody>
          <a:bodyPr anchor="t" rtlCol="false" tIns="0" lIns="0" bIns="0" rIns="0">
            <a:spAutoFit/>
          </a:bodyPr>
          <a:lstStyle/>
          <a:p>
            <a:pPr>
              <a:lnSpc>
                <a:spcPts val="4104"/>
              </a:lnSpc>
            </a:pPr>
            <a:r>
              <a:rPr lang="en-US" sz="3600">
                <a:solidFill>
                  <a:srgbClr val="030724"/>
                </a:solidFill>
                <a:latin typeface="Barlow SemiCondensed Bold"/>
              </a:rPr>
              <a:t>1955-1960S: BIRTH OF A LEGACY</a:t>
            </a:r>
          </a:p>
        </p:txBody>
      </p:sp>
      <p:sp>
        <p:nvSpPr>
          <p:cNvPr name="TextBox 13" id="13"/>
          <p:cNvSpPr txBox="true"/>
          <p:nvPr/>
        </p:nvSpPr>
        <p:spPr>
          <a:xfrm rot="0">
            <a:off x="11981944" y="2783983"/>
            <a:ext cx="5277356" cy="1037082"/>
          </a:xfrm>
          <a:prstGeom prst="rect">
            <a:avLst/>
          </a:prstGeom>
        </p:spPr>
        <p:txBody>
          <a:bodyPr anchor="t" rtlCol="false" tIns="0" lIns="0" bIns="0" rIns="0">
            <a:spAutoFit/>
          </a:bodyPr>
          <a:lstStyle/>
          <a:p>
            <a:pPr>
              <a:lnSpc>
                <a:spcPts val="4104"/>
              </a:lnSpc>
            </a:pPr>
            <a:r>
              <a:rPr lang="en-US" sz="3600">
                <a:solidFill>
                  <a:srgbClr val="030724"/>
                </a:solidFill>
                <a:latin typeface="Barlow SemiCondensed Bold"/>
              </a:rPr>
              <a:t>1970S-1980S: EXPANSION AND GLOBAL RECOGNITION</a:t>
            </a:r>
          </a:p>
        </p:txBody>
      </p:sp>
      <p:sp>
        <p:nvSpPr>
          <p:cNvPr name="TextBox 14" id="14"/>
          <p:cNvSpPr txBox="true"/>
          <p:nvPr/>
        </p:nvSpPr>
        <p:spPr>
          <a:xfrm rot="0">
            <a:off x="11981944" y="6927940"/>
            <a:ext cx="5277356" cy="1037082"/>
          </a:xfrm>
          <a:prstGeom prst="rect">
            <a:avLst/>
          </a:prstGeom>
        </p:spPr>
        <p:txBody>
          <a:bodyPr anchor="t" rtlCol="false" tIns="0" lIns="0" bIns="0" rIns="0">
            <a:spAutoFit/>
          </a:bodyPr>
          <a:lstStyle/>
          <a:p>
            <a:pPr>
              <a:lnSpc>
                <a:spcPts val="4104"/>
              </a:lnSpc>
            </a:pPr>
            <a:r>
              <a:rPr lang="en-US" sz="3600">
                <a:solidFill>
                  <a:srgbClr val="030724"/>
                </a:solidFill>
                <a:latin typeface="Barlow SemiCondensed Bold"/>
              </a:rPr>
              <a:t>2010S: SPANISH DOMINANCE AND VAR INTRODUCTION</a:t>
            </a:r>
          </a:p>
        </p:txBody>
      </p:sp>
      <p:sp>
        <p:nvSpPr>
          <p:cNvPr name="TextBox 15" id="15"/>
          <p:cNvSpPr txBox="true"/>
          <p:nvPr/>
        </p:nvSpPr>
        <p:spPr>
          <a:xfrm rot="0">
            <a:off x="1028700" y="1066800"/>
            <a:ext cx="8226616" cy="1054989"/>
          </a:xfrm>
          <a:prstGeom prst="rect">
            <a:avLst/>
          </a:prstGeom>
        </p:spPr>
        <p:txBody>
          <a:bodyPr anchor="t" rtlCol="false" tIns="0" lIns="0" bIns="0" rIns="0">
            <a:spAutoFit/>
          </a:bodyPr>
          <a:lstStyle/>
          <a:p>
            <a:pPr>
              <a:lnSpc>
                <a:spcPts val="8208"/>
              </a:lnSpc>
            </a:pPr>
            <a:r>
              <a:rPr lang="en-US" sz="7200">
                <a:solidFill>
                  <a:srgbClr val="FFFFFF"/>
                </a:solidFill>
                <a:latin typeface="Barlow SemiCondensed Bold"/>
              </a:rPr>
              <a:t>INTRODUCTION</a:t>
            </a:r>
          </a:p>
        </p:txBody>
      </p:sp>
      <p:sp>
        <p:nvSpPr>
          <p:cNvPr name="TextBox 16" id="16"/>
          <p:cNvSpPr txBox="true"/>
          <p:nvPr/>
        </p:nvSpPr>
        <p:spPr>
          <a:xfrm rot="0">
            <a:off x="917384" y="2567575"/>
            <a:ext cx="8226616" cy="1253490"/>
          </a:xfrm>
          <a:prstGeom prst="rect">
            <a:avLst/>
          </a:prstGeom>
        </p:spPr>
        <p:txBody>
          <a:bodyPr anchor="t" rtlCol="false" tIns="0" lIns="0" bIns="0" rIns="0">
            <a:spAutoFit/>
          </a:bodyPr>
          <a:lstStyle/>
          <a:p>
            <a:pPr>
              <a:lnSpc>
                <a:spcPts val="3359"/>
              </a:lnSpc>
            </a:pPr>
            <a:r>
              <a:rPr lang="en-US" sz="2400">
                <a:solidFill>
                  <a:srgbClr val="FFFFFF"/>
                </a:solidFill>
                <a:latin typeface="Barlow"/>
              </a:rPr>
              <a:t>The UEFA Champions League, a pinnacle in club football, unites elite European teams annually in a thrilling showcase of skill and competition, captivating fans worldwide.</a:t>
            </a:r>
          </a:p>
        </p:txBody>
      </p:sp>
      <p:sp>
        <p:nvSpPr>
          <p:cNvPr name="AutoShape 17" id="17"/>
          <p:cNvSpPr/>
          <p:nvPr/>
        </p:nvSpPr>
        <p:spPr>
          <a:xfrm>
            <a:off x="10287000" y="4631454"/>
            <a:ext cx="1511564" cy="0"/>
          </a:xfrm>
          <a:prstGeom prst="line">
            <a:avLst/>
          </a:prstGeom>
          <a:ln cap="flat" w="19050">
            <a:solidFill>
              <a:srgbClr val="AF1C48"/>
            </a:solidFill>
            <a:prstDash val="solid"/>
            <a:headEnd type="none" len="sm" w="sm"/>
            <a:tailEnd type="none" len="sm" w="sm"/>
          </a:ln>
        </p:spPr>
      </p:sp>
      <p:sp>
        <p:nvSpPr>
          <p:cNvPr name="TextBox 18" id="18"/>
          <p:cNvSpPr txBox="true"/>
          <p:nvPr/>
        </p:nvSpPr>
        <p:spPr>
          <a:xfrm rot="0">
            <a:off x="11981944" y="4131963"/>
            <a:ext cx="6306056" cy="1037082"/>
          </a:xfrm>
          <a:prstGeom prst="rect">
            <a:avLst/>
          </a:prstGeom>
        </p:spPr>
        <p:txBody>
          <a:bodyPr anchor="t" rtlCol="false" tIns="0" lIns="0" bIns="0" rIns="0">
            <a:spAutoFit/>
          </a:bodyPr>
          <a:lstStyle/>
          <a:p>
            <a:pPr>
              <a:lnSpc>
                <a:spcPts val="4104"/>
              </a:lnSpc>
            </a:pPr>
            <a:r>
              <a:rPr lang="en-US" sz="3600">
                <a:solidFill>
                  <a:srgbClr val="030724"/>
                </a:solidFill>
                <a:latin typeface="Barlow SemiCondensed Bold"/>
              </a:rPr>
              <a:t>1990S: THE ERA OF FORMAT CHANGES</a:t>
            </a:r>
          </a:p>
        </p:txBody>
      </p:sp>
      <p:sp>
        <p:nvSpPr>
          <p:cNvPr name="AutoShape 19" id="19"/>
          <p:cNvSpPr/>
          <p:nvPr/>
        </p:nvSpPr>
        <p:spPr>
          <a:xfrm>
            <a:off x="10287000" y="5946976"/>
            <a:ext cx="1511564" cy="0"/>
          </a:xfrm>
          <a:prstGeom prst="line">
            <a:avLst/>
          </a:prstGeom>
          <a:ln cap="flat" w="19050">
            <a:solidFill>
              <a:srgbClr val="AF1C48"/>
            </a:solidFill>
            <a:prstDash val="solid"/>
            <a:headEnd type="none" len="sm" w="sm"/>
            <a:tailEnd type="none" len="sm" w="sm"/>
          </a:ln>
        </p:spPr>
      </p:sp>
      <p:sp>
        <p:nvSpPr>
          <p:cNvPr name="TextBox 20" id="20"/>
          <p:cNvSpPr txBox="true"/>
          <p:nvPr/>
        </p:nvSpPr>
        <p:spPr>
          <a:xfrm rot="0">
            <a:off x="11981944" y="5685610"/>
            <a:ext cx="6306056" cy="522732"/>
          </a:xfrm>
          <a:prstGeom prst="rect">
            <a:avLst/>
          </a:prstGeom>
        </p:spPr>
        <p:txBody>
          <a:bodyPr anchor="t" rtlCol="false" tIns="0" lIns="0" bIns="0" rIns="0">
            <a:spAutoFit/>
          </a:bodyPr>
          <a:lstStyle/>
          <a:p>
            <a:pPr>
              <a:lnSpc>
                <a:spcPts val="4104"/>
              </a:lnSpc>
            </a:pPr>
            <a:r>
              <a:rPr lang="en-US" sz="3600">
                <a:solidFill>
                  <a:srgbClr val="030724"/>
                </a:solidFill>
                <a:latin typeface="Barlow SemiCondensed Bold"/>
              </a:rPr>
              <a:t>2016: REAL MADRID'S 11TH TITLE</a:t>
            </a:r>
          </a:p>
        </p:txBody>
      </p:sp>
      <p:sp>
        <p:nvSpPr>
          <p:cNvPr name="TextBox 21" id="21"/>
          <p:cNvSpPr txBox="true"/>
          <p:nvPr/>
        </p:nvSpPr>
        <p:spPr>
          <a:xfrm rot="0">
            <a:off x="11981944" y="8413729"/>
            <a:ext cx="6306056" cy="1037082"/>
          </a:xfrm>
          <a:prstGeom prst="rect">
            <a:avLst/>
          </a:prstGeom>
        </p:spPr>
        <p:txBody>
          <a:bodyPr anchor="t" rtlCol="false" tIns="0" lIns="0" bIns="0" rIns="0">
            <a:spAutoFit/>
          </a:bodyPr>
          <a:lstStyle/>
          <a:p>
            <a:pPr>
              <a:lnSpc>
                <a:spcPts val="4104"/>
              </a:lnSpc>
            </a:pPr>
            <a:r>
              <a:rPr lang="en-US" sz="3600">
                <a:solidFill>
                  <a:srgbClr val="030724"/>
                </a:solidFill>
                <a:latin typeface="Barlow SemiCondensed Bold"/>
              </a:rPr>
              <a:t>2023: ONGOING LEGACY IN FOOTBALL HISTORY</a:t>
            </a:r>
          </a:p>
        </p:txBody>
      </p:sp>
      <p:sp>
        <p:nvSpPr>
          <p:cNvPr name="AutoShape 22" id="22"/>
          <p:cNvSpPr/>
          <p:nvPr/>
        </p:nvSpPr>
        <p:spPr>
          <a:xfrm>
            <a:off x="10287000" y="8656045"/>
            <a:ext cx="1511564" cy="0"/>
          </a:xfrm>
          <a:prstGeom prst="line">
            <a:avLst/>
          </a:prstGeom>
          <a:ln cap="flat" w="19050">
            <a:solidFill>
              <a:srgbClr val="AF1C48"/>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BEEF6"/>
        </a:solidFill>
      </p:bgPr>
    </p:bg>
    <p:spTree>
      <p:nvGrpSpPr>
        <p:cNvPr id="1" name=""/>
        <p:cNvGrpSpPr/>
        <p:nvPr/>
      </p:nvGrpSpPr>
      <p:grpSpPr>
        <a:xfrm>
          <a:off x="0" y="0"/>
          <a:ext cx="0" cy="0"/>
          <a:chOff x="0" y="0"/>
          <a:chExt cx="0" cy="0"/>
        </a:xfrm>
      </p:grpSpPr>
      <p:sp>
        <p:nvSpPr>
          <p:cNvPr name="Freeform 2" id="2"/>
          <p:cNvSpPr/>
          <p:nvPr/>
        </p:nvSpPr>
        <p:spPr>
          <a:xfrm flipH="false" flipV="true" rot="0">
            <a:off x="-63490" y="-4970731"/>
            <a:ext cx="18414980" cy="10345871"/>
          </a:xfrm>
          <a:custGeom>
            <a:avLst/>
            <a:gdLst/>
            <a:ahLst/>
            <a:cxnLst/>
            <a:rect r="r" b="b" t="t" l="l"/>
            <a:pathLst>
              <a:path h="10345871" w="18414980">
                <a:moveTo>
                  <a:pt x="0" y="10345870"/>
                </a:moveTo>
                <a:lnTo>
                  <a:pt x="18414980" y="10345870"/>
                </a:lnTo>
                <a:lnTo>
                  <a:pt x="18414980" y="0"/>
                </a:lnTo>
                <a:lnTo>
                  <a:pt x="0" y="0"/>
                </a:lnTo>
                <a:lnTo>
                  <a:pt x="0" y="1034587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17140" y="-3368967"/>
            <a:ext cx="15742668" cy="8744107"/>
          </a:xfrm>
          <a:custGeom>
            <a:avLst/>
            <a:gdLst/>
            <a:ahLst/>
            <a:cxnLst/>
            <a:rect r="r" b="b" t="t" l="l"/>
            <a:pathLst>
              <a:path h="8744107" w="15742668">
                <a:moveTo>
                  <a:pt x="0" y="0"/>
                </a:moveTo>
                <a:lnTo>
                  <a:pt x="15742668" y="0"/>
                </a:lnTo>
                <a:lnTo>
                  <a:pt x="15742668" y="8744106"/>
                </a:lnTo>
                <a:lnTo>
                  <a:pt x="0" y="8744106"/>
                </a:lnTo>
                <a:lnTo>
                  <a:pt x="0" y="0"/>
                </a:lnTo>
                <a:close/>
              </a:path>
            </a:pathLst>
          </a:custGeom>
          <a:blipFill>
            <a:blip r:embed="rId4">
              <a:alphaModFix amt="16000"/>
            </a:blip>
            <a:stretch>
              <a:fillRect l="0" t="-35065" r="0" b="-39121"/>
            </a:stretch>
          </a:blipFill>
        </p:spPr>
      </p:sp>
      <p:sp>
        <p:nvSpPr>
          <p:cNvPr name="Freeform 4" id="4"/>
          <p:cNvSpPr/>
          <p:nvPr/>
        </p:nvSpPr>
        <p:spPr>
          <a:xfrm flipH="false" flipV="false" rot="5400000">
            <a:off x="-366446" y="-442895"/>
            <a:ext cx="4683060" cy="4683060"/>
          </a:xfrm>
          <a:custGeom>
            <a:avLst/>
            <a:gdLst/>
            <a:ahLst/>
            <a:cxnLst/>
            <a:rect r="r" b="b" t="t" l="l"/>
            <a:pathLst>
              <a:path h="4683060" w="4683060">
                <a:moveTo>
                  <a:pt x="0" y="0"/>
                </a:moveTo>
                <a:lnTo>
                  <a:pt x="4683060" y="0"/>
                </a:lnTo>
                <a:lnTo>
                  <a:pt x="4683060" y="4683060"/>
                </a:lnTo>
                <a:lnTo>
                  <a:pt x="0" y="46830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3590683" y="202204"/>
            <a:ext cx="5527603" cy="5527603"/>
          </a:xfrm>
          <a:custGeom>
            <a:avLst/>
            <a:gdLst/>
            <a:ahLst/>
            <a:cxnLst/>
            <a:rect r="r" b="b" t="t" l="l"/>
            <a:pathLst>
              <a:path h="5527603" w="5527603">
                <a:moveTo>
                  <a:pt x="0" y="0"/>
                </a:moveTo>
                <a:lnTo>
                  <a:pt x="5527603" y="0"/>
                </a:lnTo>
                <a:lnTo>
                  <a:pt x="5527603" y="5527603"/>
                </a:lnTo>
                <a:lnTo>
                  <a:pt x="0" y="552760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028700" y="3141738"/>
            <a:ext cx="5188539" cy="5915831"/>
            <a:chOff x="0" y="0"/>
            <a:chExt cx="1366529" cy="1558079"/>
          </a:xfrm>
        </p:grpSpPr>
        <p:sp>
          <p:nvSpPr>
            <p:cNvPr name="Freeform 7" id="7"/>
            <p:cNvSpPr/>
            <p:nvPr/>
          </p:nvSpPr>
          <p:spPr>
            <a:xfrm flipH="false" flipV="false" rot="0">
              <a:off x="0" y="0"/>
              <a:ext cx="1366529" cy="1558079"/>
            </a:xfrm>
            <a:custGeom>
              <a:avLst/>
              <a:gdLst/>
              <a:ahLst/>
              <a:cxnLst/>
              <a:rect r="r" b="b" t="t" l="l"/>
              <a:pathLst>
                <a:path h="1558079" w="1366529">
                  <a:moveTo>
                    <a:pt x="0" y="0"/>
                  </a:moveTo>
                  <a:lnTo>
                    <a:pt x="1366529" y="0"/>
                  </a:lnTo>
                  <a:lnTo>
                    <a:pt x="1366529" y="1558079"/>
                  </a:lnTo>
                  <a:lnTo>
                    <a:pt x="0" y="1558079"/>
                  </a:lnTo>
                  <a:close/>
                </a:path>
              </a:pathLst>
            </a:custGeom>
            <a:solidFill>
              <a:srgbClr val="F7F7F8"/>
            </a:solidFill>
          </p:spPr>
        </p:sp>
        <p:sp>
          <p:nvSpPr>
            <p:cNvPr name="TextBox 8" id="8"/>
            <p:cNvSpPr txBox="true"/>
            <p:nvPr/>
          </p:nvSpPr>
          <p:spPr>
            <a:xfrm>
              <a:off x="0" y="-38100"/>
              <a:ext cx="1366529" cy="1596179"/>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469307" y="3512710"/>
            <a:ext cx="4290180" cy="2860120"/>
          </a:xfrm>
          <a:custGeom>
            <a:avLst/>
            <a:gdLst/>
            <a:ahLst/>
            <a:cxnLst/>
            <a:rect r="r" b="b" t="t" l="l"/>
            <a:pathLst>
              <a:path h="2860120" w="4290180">
                <a:moveTo>
                  <a:pt x="0" y="0"/>
                </a:moveTo>
                <a:lnTo>
                  <a:pt x="4290180" y="0"/>
                </a:lnTo>
                <a:lnTo>
                  <a:pt x="4290180" y="2860120"/>
                </a:lnTo>
                <a:lnTo>
                  <a:pt x="0" y="2860120"/>
                </a:lnTo>
                <a:lnTo>
                  <a:pt x="0" y="0"/>
                </a:lnTo>
                <a:close/>
              </a:path>
            </a:pathLst>
          </a:custGeom>
          <a:blipFill>
            <a:blip r:embed="rId9"/>
            <a:stretch>
              <a:fillRect l="0" t="0" r="0" b="0"/>
            </a:stretch>
          </a:blipFill>
        </p:spPr>
      </p:sp>
      <p:sp>
        <p:nvSpPr>
          <p:cNvPr name="AutoShape 10" id="10"/>
          <p:cNvSpPr/>
          <p:nvPr/>
        </p:nvSpPr>
        <p:spPr>
          <a:xfrm rot="0">
            <a:off x="1028700" y="9052807"/>
            <a:ext cx="5188539" cy="0"/>
          </a:xfrm>
          <a:prstGeom prst="line">
            <a:avLst/>
          </a:prstGeom>
          <a:ln cap="flat" w="47625">
            <a:solidFill>
              <a:srgbClr val="AF1C48"/>
            </a:solidFill>
            <a:prstDash val="solid"/>
            <a:headEnd type="none" len="sm" w="sm"/>
            <a:tailEnd type="none" len="sm" w="sm"/>
          </a:ln>
        </p:spPr>
      </p:sp>
      <p:grpSp>
        <p:nvGrpSpPr>
          <p:cNvPr name="Group 11" id="11"/>
          <p:cNvGrpSpPr/>
          <p:nvPr/>
        </p:nvGrpSpPr>
        <p:grpSpPr>
          <a:xfrm rot="0">
            <a:off x="6549730" y="3141738"/>
            <a:ext cx="5188539" cy="5915831"/>
            <a:chOff x="0" y="0"/>
            <a:chExt cx="1366529" cy="1558079"/>
          </a:xfrm>
        </p:grpSpPr>
        <p:sp>
          <p:nvSpPr>
            <p:cNvPr name="Freeform 12" id="12"/>
            <p:cNvSpPr/>
            <p:nvPr/>
          </p:nvSpPr>
          <p:spPr>
            <a:xfrm flipH="false" flipV="false" rot="0">
              <a:off x="0" y="0"/>
              <a:ext cx="1366529" cy="1558079"/>
            </a:xfrm>
            <a:custGeom>
              <a:avLst/>
              <a:gdLst/>
              <a:ahLst/>
              <a:cxnLst/>
              <a:rect r="r" b="b" t="t" l="l"/>
              <a:pathLst>
                <a:path h="1558079" w="1366529">
                  <a:moveTo>
                    <a:pt x="0" y="0"/>
                  </a:moveTo>
                  <a:lnTo>
                    <a:pt x="1366529" y="0"/>
                  </a:lnTo>
                  <a:lnTo>
                    <a:pt x="1366529" y="1558079"/>
                  </a:lnTo>
                  <a:lnTo>
                    <a:pt x="0" y="1558079"/>
                  </a:lnTo>
                  <a:close/>
                </a:path>
              </a:pathLst>
            </a:custGeom>
            <a:solidFill>
              <a:srgbClr val="F7F7F8"/>
            </a:solidFill>
          </p:spPr>
        </p:sp>
        <p:sp>
          <p:nvSpPr>
            <p:cNvPr name="TextBox 13" id="13"/>
            <p:cNvSpPr txBox="true"/>
            <p:nvPr/>
          </p:nvSpPr>
          <p:spPr>
            <a:xfrm>
              <a:off x="0" y="-38100"/>
              <a:ext cx="1366529" cy="1596179"/>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6990338" y="3512710"/>
            <a:ext cx="4290180" cy="2860120"/>
          </a:xfrm>
          <a:custGeom>
            <a:avLst/>
            <a:gdLst/>
            <a:ahLst/>
            <a:cxnLst/>
            <a:rect r="r" b="b" t="t" l="l"/>
            <a:pathLst>
              <a:path h="2860120" w="4290180">
                <a:moveTo>
                  <a:pt x="0" y="0"/>
                </a:moveTo>
                <a:lnTo>
                  <a:pt x="4290179" y="0"/>
                </a:lnTo>
                <a:lnTo>
                  <a:pt x="4290179" y="2860120"/>
                </a:lnTo>
                <a:lnTo>
                  <a:pt x="0" y="2860120"/>
                </a:lnTo>
                <a:lnTo>
                  <a:pt x="0" y="0"/>
                </a:lnTo>
                <a:close/>
              </a:path>
            </a:pathLst>
          </a:custGeom>
          <a:blipFill>
            <a:blip r:embed="rId10"/>
            <a:stretch>
              <a:fillRect l="0" t="-343" r="0" b="-343"/>
            </a:stretch>
          </a:blipFill>
        </p:spPr>
      </p:sp>
      <p:sp>
        <p:nvSpPr>
          <p:cNvPr name="AutoShape 15" id="15"/>
          <p:cNvSpPr/>
          <p:nvPr/>
        </p:nvSpPr>
        <p:spPr>
          <a:xfrm rot="0">
            <a:off x="6549730" y="9052807"/>
            <a:ext cx="5188539" cy="0"/>
          </a:xfrm>
          <a:prstGeom prst="line">
            <a:avLst/>
          </a:prstGeom>
          <a:ln cap="flat" w="47625">
            <a:solidFill>
              <a:srgbClr val="AF1C48"/>
            </a:solidFill>
            <a:prstDash val="solid"/>
            <a:headEnd type="none" len="sm" w="sm"/>
            <a:tailEnd type="none" len="sm" w="sm"/>
          </a:ln>
        </p:spPr>
      </p:sp>
      <p:grpSp>
        <p:nvGrpSpPr>
          <p:cNvPr name="Group 16" id="16"/>
          <p:cNvGrpSpPr/>
          <p:nvPr/>
        </p:nvGrpSpPr>
        <p:grpSpPr>
          <a:xfrm rot="0">
            <a:off x="12071645" y="3141738"/>
            <a:ext cx="5188539" cy="5915831"/>
            <a:chOff x="0" y="0"/>
            <a:chExt cx="1366529" cy="1558079"/>
          </a:xfrm>
        </p:grpSpPr>
        <p:sp>
          <p:nvSpPr>
            <p:cNvPr name="Freeform 17" id="17"/>
            <p:cNvSpPr/>
            <p:nvPr/>
          </p:nvSpPr>
          <p:spPr>
            <a:xfrm flipH="false" flipV="false" rot="0">
              <a:off x="0" y="0"/>
              <a:ext cx="1366529" cy="1558079"/>
            </a:xfrm>
            <a:custGeom>
              <a:avLst/>
              <a:gdLst/>
              <a:ahLst/>
              <a:cxnLst/>
              <a:rect r="r" b="b" t="t" l="l"/>
              <a:pathLst>
                <a:path h="1558079" w="1366529">
                  <a:moveTo>
                    <a:pt x="0" y="0"/>
                  </a:moveTo>
                  <a:lnTo>
                    <a:pt x="1366529" y="0"/>
                  </a:lnTo>
                  <a:lnTo>
                    <a:pt x="1366529" y="1558079"/>
                  </a:lnTo>
                  <a:lnTo>
                    <a:pt x="0" y="1558079"/>
                  </a:lnTo>
                  <a:close/>
                </a:path>
              </a:pathLst>
            </a:custGeom>
            <a:solidFill>
              <a:srgbClr val="F7F7F8"/>
            </a:solidFill>
          </p:spPr>
        </p:sp>
        <p:sp>
          <p:nvSpPr>
            <p:cNvPr name="TextBox 18" id="18"/>
            <p:cNvSpPr txBox="true"/>
            <p:nvPr/>
          </p:nvSpPr>
          <p:spPr>
            <a:xfrm>
              <a:off x="0" y="-38100"/>
              <a:ext cx="1366529" cy="1596179"/>
            </a:xfrm>
            <a:prstGeom prst="rect">
              <a:avLst/>
            </a:prstGeom>
          </p:spPr>
          <p:txBody>
            <a:bodyPr anchor="ctr" rtlCol="false" tIns="50800" lIns="50800" bIns="50800" rIns="50800"/>
            <a:lstStyle/>
            <a:p>
              <a:pPr algn="ctr">
                <a:lnSpc>
                  <a:spcPts val="2659"/>
                </a:lnSpc>
                <a:spcBef>
                  <a:spcPct val="0"/>
                </a:spcBef>
              </a:pPr>
            </a:p>
          </p:txBody>
        </p:sp>
      </p:grpSp>
      <p:sp>
        <p:nvSpPr>
          <p:cNvPr name="Freeform 19" id="19"/>
          <p:cNvSpPr/>
          <p:nvPr/>
        </p:nvSpPr>
        <p:spPr>
          <a:xfrm flipH="false" flipV="false" rot="0">
            <a:off x="12512252" y="3512710"/>
            <a:ext cx="4290180" cy="2860120"/>
          </a:xfrm>
          <a:custGeom>
            <a:avLst/>
            <a:gdLst/>
            <a:ahLst/>
            <a:cxnLst/>
            <a:rect r="r" b="b" t="t" l="l"/>
            <a:pathLst>
              <a:path h="2860120" w="4290180">
                <a:moveTo>
                  <a:pt x="0" y="0"/>
                </a:moveTo>
                <a:lnTo>
                  <a:pt x="4290180" y="0"/>
                </a:lnTo>
                <a:lnTo>
                  <a:pt x="4290180" y="2860120"/>
                </a:lnTo>
                <a:lnTo>
                  <a:pt x="0" y="2860120"/>
                </a:lnTo>
                <a:lnTo>
                  <a:pt x="0" y="0"/>
                </a:lnTo>
                <a:close/>
              </a:path>
            </a:pathLst>
          </a:custGeom>
          <a:blipFill>
            <a:blip r:embed="rId11"/>
            <a:stretch>
              <a:fillRect l="0" t="-15" r="0" b="-15"/>
            </a:stretch>
          </a:blipFill>
        </p:spPr>
      </p:sp>
      <p:sp>
        <p:nvSpPr>
          <p:cNvPr name="AutoShape 20" id="20"/>
          <p:cNvSpPr/>
          <p:nvPr/>
        </p:nvSpPr>
        <p:spPr>
          <a:xfrm rot="0">
            <a:off x="12071645" y="9052807"/>
            <a:ext cx="5188539" cy="0"/>
          </a:xfrm>
          <a:prstGeom prst="line">
            <a:avLst/>
          </a:prstGeom>
          <a:ln cap="flat" w="47625">
            <a:solidFill>
              <a:srgbClr val="AF1C48"/>
            </a:solidFill>
            <a:prstDash val="solid"/>
            <a:headEnd type="none" len="sm" w="sm"/>
            <a:tailEnd type="none" len="sm" w="sm"/>
          </a:ln>
        </p:spPr>
      </p:sp>
      <p:sp>
        <p:nvSpPr>
          <p:cNvPr name="TextBox 21" id="21"/>
          <p:cNvSpPr txBox="true"/>
          <p:nvPr/>
        </p:nvSpPr>
        <p:spPr>
          <a:xfrm rot="0">
            <a:off x="1469307" y="6821809"/>
            <a:ext cx="4290180" cy="462534"/>
          </a:xfrm>
          <a:prstGeom prst="rect">
            <a:avLst/>
          </a:prstGeom>
        </p:spPr>
        <p:txBody>
          <a:bodyPr anchor="t" rtlCol="false" tIns="0" lIns="0" bIns="0" rIns="0">
            <a:spAutoFit/>
          </a:bodyPr>
          <a:lstStyle/>
          <a:p>
            <a:pPr>
              <a:lnSpc>
                <a:spcPts val="3648"/>
              </a:lnSpc>
            </a:pPr>
            <a:r>
              <a:rPr lang="en-US" sz="3200">
                <a:solidFill>
                  <a:srgbClr val="030724"/>
                </a:solidFill>
                <a:latin typeface="Barlow SemiCondensed Bold"/>
              </a:rPr>
              <a:t>PRIMARY GOALS</a:t>
            </a:r>
          </a:p>
        </p:txBody>
      </p:sp>
      <p:sp>
        <p:nvSpPr>
          <p:cNvPr name="TextBox 22" id="22"/>
          <p:cNvSpPr txBox="true"/>
          <p:nvPr/>
        </p:nvSpPr>
        <p:spPr>
          <a:xfrm rot="0">
            <a:off x="1469307" y="7389118"/>
            <a:ext cx="4290180" cy="1259205"/>
          </a:xfrm>
          <a:prstGeom prst="rect">
            <a:avLst/>
          </a:prstGeom>
        </p:spPr>
        <p:txBody>
          <a:bodyPr anchor="t" rtlCol="false" tIns="0" lIns="0" bIns="0" rIns="0">
            <a:spAutoFit/>
          </a:bodyPr>
          <a:lstStyle/>
          <a:p>
            <a:pPr>
              <a:lnSpc>
                <a:spcPts val="2520"/>
              </a:lnSpc>
            </a:pPr>
            <a:r>
              <a:rPr lang="en-US" sz="1800">
                <a:solidFill>
                  <a:srgbClr val="030724">
                    <a:alpha val="80000"/>
                  </a:srgbClr>
                </a:solidFill>
                <a:latin typeface="Barlow"/>
              </a:rPr>
              <a:t>The primary goal the project is to explore player and team performance in the 2021-2022 season via various EDA methods and visualization</a:t>
            </a:r>
          </a:p>
        </p:txBody>
      </p:sp>
      <p:sp>
        <p:nvSpPr>
          <p:cNvPr name="TextBox 23" id="23"/>
          <p:cNvSpPr txBox="true"/>
          <p:nvPr/>
        </p:nvSpPr>
        <p:spPr>
          <a:xfrm rot="0">
            <a:off x="6990338" y="6821809"/>
            <a:ext cx="4290180" cy="462534"/>
          </a:xfrm>
          <a:prstGeom prst="rect">
            <a:avLst/>
          </a:prstGeom>
        </p:spPr>
        <p:txBody>
          <a:bodyPr anchor="t" rtlCol="false" tIns="0" lIns="0" bIns="0" rIns="0">
            <a:spAutoFit/>
          </a:bodyPr>
          <a:lstStyle/>
          <a:p>
            <a:pPr>
              <a:lnSpc>
                <a:spcPts val="3648"/>
              </a:lnSpc>
            </a:pPr>
            <a:r>
              <a:rPr lang="en-US" sz="3200">
                <a:solidFill>
                  <a:srgbClr val="030724"/>
                </a:solidFill>
                <a:latin typeface="Barlow SemiCondensed Bold"/>
              </a:rPr>
              <a:t>OBJECTIVES</a:t>
            </a:r>
          </a:p>
        </p:txBody>
      </p:sp>
      <p:sp>
        <p:nvSpPr>
          <p:cNvPr name="TextBox 24" id="24"/>
          <p:cNvSpPr txBox="true"/>
          <p:nvPr/>
        </p:nvSpPr>
        <p:spPr>
          <a:xfrm rot="0">
            <a:off x="6990338" y="7389118"/>
            <a:ext cx="4290180" cy="944880"/>
          </a:xfrm>
          <a:prstGeom prst="rect">
            <a:avLst/>
          </a:prstGeom>
        </p:spPr>
        <p:txBody>
          <a:bodyPr anchor="t" rtlCol="false" tIns="0" lIns="0" bIns="0" rIns="0">
            <a:spAutoFit/>
          </a:bodyPr>
          <a:lstStyle/>
          <a:p>
            <a:pPr>
              <a:lnSpc>
                <a:spcPts val="2520"/>
              </a:lnSpc>
            </a:pPr>
            <a:r>
              <a:rPr lang="en-US" sz="1800">
                <a:solidFill>
                  <a:srgbClr val="030724">
                    <a:alpha val="80000"/>
                  </a:srgbClr>
                </a:solidFill>
                <a:latin typeface="Barlow"/>
              </a:rPr>
              <a:t>Outline specific objectives, like identifying top performers, analyzing scoring patterns, and understanding team dynamics.</a:t>
            </a:r>
          </a:p>
        </p:txBody>
      </p:sp>
      <p:sp>
        <p:nvSpPr>
          <p:cNvPr name="TextBox 25" id="25"/>
          <p:cNvSpPr txBox="true"/>
          <p:nvPr/>
        </p:nvSpPr>
        <p:spPr>
          <a:xfrm rot="0">
            <a:off x="12512252" y="6821809"/>
            <a:ext cx="4290180" cy="462534"/>
          </a:xfrm>
          <a:prstGeom prst="rect">
            <a:avLst/>
          </a:prstGeom>
        </p:spPr>
        <p:txBody>
          <a:bodyPr anchor="t" rtlCol="false" tIns="0" lIns="0" bIns="0" rIns="0">
            <a:spAutoFit/>
          </a:bodyPr>
          <a:lstStyle/>
          <a:p>
            <a:pPr>
              <a:lnSpc>
                <a:spcPts val="3648"/>
              </a:lnSpc>
            </a:pPr>
            <a:r>
              <a:rPr lang="en-US" sz="3200">
                <a:solidFill>
                  <a:srgbClr val="030724"/>
                </a:solidFill>
                <a:latin typeface="Barlow SemiCondensed Bold"/>
              </a:rPr>
              <a:t>METHODOLOGY</a:t>
            </a:r>
          </a:p>
        </p:txBody>
      </p:sp>
      <p:sp>
        <p:nvSpPr>
          <p:cNvPr name="TextBox 26" id="26"/>
          <p:cNvSpPr txBox="true"/>
          <p:nvPr/>
        </p:nvSpPr>
        <p:spPr>
          <a:xfrm rot="0">
            <a:off x="12512252" y="7389118"/>
            <a:ext cx="4290180" cy="1259205"/>
          </a:xfrm>
          <a:prstGeom prst="rect">
            <a:avLst/>
          </a:prstGeom>
        </p:spPr>
        <p:txBody>
          <a:bodyPr anchor="t" rtlCol="false" tIns="0" lIns="0" bIns="0" rIns="0">
            <a:spAutoFit/>
          </a:bodyPr>
          <a:lstStyle/>
          <a:p>
            <a:pPr>
              <a:lnSpc>
                <a:spcPts val="2520"/>
              </a:lnSpc>
            </a:pPr>
            <a:r>
              <a:rPr lang="en-US" sz="1800">
                <a:solidFill>
                  <a:srgbClr val="030724">
                    <a:alpha val="80000"/>
                  </a:srgbClr>
                </a:solidFill>
                <a:latin typeface="Barlow"/>
              </a:rPr>
              <a:t>Provide a concise overview of the methodology used for data analysis, including data collection and tools employed.</a:t>
            </a:r>
          </a:p>
        </p:txBody>
      </p:sp>
      <p:sp>
        <p:nvSpPr>
          <p:cNvPr name="TextBox 27" id="27"/>
          <p:cNvSpPr txBox="true"/>
          <p:nvPr/>
        </p:nvSpPr>
        <p:spPr>
          <a:xfrm rot="0">
            <a:off x="5030692" y="1066800"/>
            <a:ext cx="8226616" cy="1054989"/>
          </a:xfrm>
          <a:prstGeom prst="rect">
            <a:avLst/>
          </a:prstGeom>
        </p:spPr>
        <p:txBody>
          <a:bodyPr anchor="t" rtlCol="false" tIns="0" lIns="0" bIns="0" rIns="0">
            <a:spAutoFit/>
          </a:bodyPr>
          <a:lstStyle/>
          <a:p>
            <a:pPr>
              <a:lnSpc>
                <a:spcPts val="8208"/>
              </a:lnSpc>
            </a:pPr>
            <a:r>
              <a:rPr lang="en-US" sz="7200">
                <a:solidFill>
                  <a:srgbClr val="FFFFFF"/>
                </a:solidFill>
                <a:latin typeface="Barlow SemiCondensed Bold"/>
              </a:rPr>
              <a:t>Project overview</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BEEF6"/>
        </a:solidFill>
      </p:bgPr>
    </p:bg>
    <p:spTree>
      <p:nvGrpSpPr>
        <p:cNvPr id="1" name=""/>
        <p:cNvGrpSpPr/>
        <p:nvPr/>
      </p:nvGrpSpPr>
      <p:grpSpPr>
        <a:xfrm>
          <a:off x="0" y="0"/>
          <a:ext cx="0" cy="0"/>
          <a:chOff x="0" y="0"/>
          <a:chExt cx="0" cy="0"/>
        </a:xfrm>
      </p:grpSpPr>
      <p:grpSp>
        <p:nvGrpSpPr>
          <p:cNvPr name="Group 2" id="2"/>
          <p:cNvGrpSpPr/>
          <p:nvPr/>
        </p:nvGrpSpPr>
        <p:grpSpPr>
          <a:xfrm rot="0">
            <a:off x="1028700" y="5441842"/>
            <a:ext cx="10489760" cy="4845158"/>
            <a:chOff x="0" y="0"/>
            <a:chExt cx="2762735" cy="1276091"/>
          </a:xfrm>
        </p:grpSpPr>
        <p:sp>
          <p:nvSpPr>
            <p:cNvPr name="Freeform 3" id="3"/>
            <p:cNvSpPr/>
            <p:nvPr/>
          </p:nvSpPr>
          <p:spPr>
            <a:xfrm flipH="false" flipV="false" rot="0">
              <a:off x="0" y="0"/>
              <a:ext cx="2762735" cy="1276091"/>
            </a:xfrm>
            <a:custGeom>
              <a:avLst/>
              <a:gdLst/>
              <a:ahLst/>
              <a:cxnLst/>
              <a:rect r="r" b="b" t="t" l="l"/>
              <a:pathLst>
                <a:path h="1276091" w="2762735">
                  <a:moveTo>
                    <a:pt x="0" y="0"/>
                  </a:moveTo>
                  <a:lnTo>
                    <a:pt x="2762735" y="0"/>
                  </a:lnTo>
                  <a:lnTo>
                    <a:pt x="2762735" y="1276091"/>
                  </a:lnTo>
                  <a:lnTo>
                    <a:pt x="0" y="1276091"/>
                  </a:lnTo>
                  <a:close/>
                </a:path>
              </a:pathLst>
            </a:custGeom>
            <a:solidFill>
              <a:srgbClr val="DFE5E9"/>
            </a:solidFill>
          </p:spPr>
        </p:sp>
        <p:sp>
          <p:nvSpPr>
            <p:cNvPr name="TextBox 4" id="4"/>
            <p:cNvSpPr txBox="true"/>
            <p:nvPr/>
          </p:nvSpPr>
          <p:spPr>
            <a:xfrm>
              <a:off x="0" y="-38100"/>
              <a:ext cx="2762735" cy="131419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6238794">
            <a:off x="10192649" y="-582176"/>
            <a:ext cx="12833819" cy="12833819"/>
          </a:xfrm>
          <a:custGeom>
            <a:avLst/>
            <a:gdLst/>
            <a:ahLst/>
            <a:cxnLst/>
            <a:rect r="r" b="b" t="t" l="l"/>
            <a:pathLst>
              <a:path h="12833819" w="12833819">
                <a:moveTo>
                  <a:pt x="0" y="0"/>
                </a:moveTo>
                <a:lnTo>
                  <a:pt x="12833819" y="0"/>
                </a:lnTo>
                <a:lnTo>
                  <a:pt x="12833819" y="12833819"/>
                </a:lnTo>
                <a:lnTo>
                  <a:pt x="0" y="128338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6236223">
            <a:off x="10086166" y="27016"/>
            <a:ext cx="11837377" cy="11452662"/>
          </a:xfrm>
          <a:custGeom>
            <a:avLst/>
            <a:gdLst/>
            <a:ahLst/>
            <a:cxnLst/>
            <a:rect r="r" b="b" t="t" l="l"/>
            <a:pathLst>
              <a:path h="11452662" w="11837377">
                <a:moveTo>
                  <a:pt x="0" y="0"/>
                </a:moveTo>
                <a:lnTo>
                  <a:pt x="11837376" y="0"/>
                </a:lnTo>
                <a:lnTo>
                  <a:pt x="11837376" y="11452662"/>
                </a:lnTo>
                <a:lnTo>
                  <a:pt x="0" y="11452662"/>
                </a:lnTo>
                <a:lnTo>
                  <a:pt x="0" y="0"/>
                </a:lnTo>
                <a:close/>
              </a:path>
            </a:pathLst>
          </a:custGeom>
          <a:blipFill>
            <a:blip r:embed="rId4">
              <a:alphaModFix amt="12000"/>
            </a:blip>
            <a:stretch>
              <a:fillRect l="0" t="0" r="0" b="0"/>
            </a:stretch>
          </a:blipFill>
        </p:spPr>
      </p:sp>
      <p:sp>
        <p:nvSpPr>
          <p:cNvPr name="TextBox 7" id="7"/>
          <p:cNvSpPr txBox="true"/>
          <p:nvPr/>
        </p:nvSpPr>
        <p:spPr>
          <a:xfrm rot="0">
            <a:off x="872497" y="239703"/>
            <a:ext cx="9744272" cy="864108"/>
          </a:xfrm>
          <a:prstGeom prst="rect">
            <a:avLst/>
          </a:prstGeom>
        </p:spPr>
        <p:txBody>
          <a:bodyPr anchor="t" rtlCol="false" tIns="0" lIns="0" bIns="0" rIns="0">
            <a:spAutoFit/>
          </a:bodyPr>
          <a:lstStyle/>
          <a:p>
            <a:pPr>
              <a:lnSpc>
                <a:spcPts val="6726"/>
              </a:lnSpc>
            </a:pPr>
            <a:r>
              <a:rPr lang="en-US" sz="5900">
                <a:solidFill>
                  <a:srgbClr val="030724"/>
                </a:solidFill>
                <a:latin typeface="Barlow SemiCondensed Bold"/>
              </a:rPr>
              <a:t>Decoding Football Metrics</a:t>
            </a:r>
          </a:p>
        </p:txBody>
      </p:sp>
      <p:sp>
        <p:nvSpPr>
          <p:cNvPr name="TextBox 8" id="8"/>
          <p:cNvSpPr txBox="true"/>
          <p:nvPr/>
        </p:nvSpPr>
        <p:spPr>
          <a:xfrm rot="0">
            <a:off x="1635992" y="6105757"/>
            <a:ext cx="6266051" cy="462534"/>
          </a:xfrm>
          <a:prstGeom prst="rect">
            <a:avLst/>
          </a:prstGeom>
        </p:spPr>
        <p:txBody>
          <a:bodyPr anchor="t" rtlCol="false" tIns="0" lIns="0" bIns="0" rIns="0">
            <a:spAutoFit/>
          </a:bodyPr>
          <a:lstStyle/>
          <a:p>
            <a:pPr>
              <a:lnSpc>
                <a:spcPts val="3648"/>
              </a:lnSpc>
            </a:pPr>
            <a:r>
              <a:rPr lang="en-US" sz="3200">
                <a:solidFill>
                  <a:srgbClr val="030724"/>
                </a:solidFill>
                <a:latin typeface="Barlow SemiCondensed Bold"/>
              </a:rPr>
              <a:t>Challenges</a:t>
            </a:r>
          </a:p>
        </p:txBody>
      </p:sp>
      <p:sp>
        <p:nvSpPr>
          <p:cNvPr name="TextBox 9" id="9"/>
          <p:cNvSpPr txBox="true"/>
          <p:nvPr/>
        </p:nvSpPr>
        <p:spPr>
          <a:xfrm rot="0">
            <a:off x="1028700" y="1683528"/>
            <a:ext cx="6266051" cy="2929890"/>
          </a:xfrm>
          <a:prstGeom prst="rect">
            <a:avLst/>
          </a:prstGeom>
        </p:spPr>
        <p:txBody>
          <a:bodyPr anchor="t" rtlCol="false" tIns="0" lIns="0" bIns="0" rIns="0">
            <a:spAutoFit/>
          </a:bodyPr>
          <a:lstStyle/>
          <a:p>
            <a:pPr>
              <a:lnSpc>
                <a:spcPts val="3359"/>
              </a:lnSpc>
            </a:pPr>
            <a:r>
              <a:rPr lang="en-US" sz="2400">
                <a:solidFill>
                  <a:srgbClr val="030724">
                    <a:alpha val="80000"/>
                  </a:srgbClr>
                </a:solidFill>
                <a:latin typeface="Barlow"/>
              </a:rPr>
              <a:t>Concepts: The key metrics are</a:t>
            </a:r>
          </a:p>
          <a:p>
            <a:pPr marL="518160" indent="-259080" lvl="1">
              <a:lnSpc>
                <a:spcPts val="3359"/>
              </a:lnSpc>
              <a:buFont typeface="Arial"/>
              <a:buChar char="•"/>
            </a:pPr>
            <a:r>
              <a:rPr lang="en-US" sz="2400">
                <a:solidFill>
                  <a:srgbClr val="030724">
                    <a:alpha val="80000"/>
                  </a:srgbClr>
                </a:solidFill>
                <a:latin typeface="Barlow"/>
              </a:rPr>
              <a:t>goals </a:t>
            </a:r>
          </a:p>
          <a:p>
            <a:pPr marL="518160" indent="-259080" lvl="1">
              <a:lnSpc>
                <a:spcPts val="3359"/>
              </a:lnSpc>
              <a:buFont typeface="Arial"/>
              <a:buChar char="•"/>
            </a:pPr>
            <a:r>
              <a:rPr lang="en-US" sz="2400">
                <a:solidFill>
                  <a:srgbClr val="030724">
                    <a:alpha val="80000"/>
                  </a:srgbClr>
                </a:solidFill>
                <a:latin typeface="Barlow"/>
              </a:rPr>
              <a:t>assists</a:t>
            </a:r>
          </a:p>
          <a:p>
            <a:pPr marL="518160" indent="-259080" lvl="1">
              <a:lnSpc>
                <a:spcPts val="3359"/>
              </a:lnSpc>
              <a:buFont typeface="Arial"/>
              <a:buChar char="•"/>
            </a:pPr>
            <a:r>
              <a:rPr lang="en-US" sz="2400">
                <a:solidFill>
                  <a:srgbClr val="030724">
                    <a:alpha val="80000"/>
                  </a:srgbClr>
                </a:solidFill>
                <a:latin typeface="Barlow"/>
              </a:rPr>
              <a:t>defense</a:t>
            </a:r>
          </a:p>
          <a:p>
            <a:pPr marL="518160" indent="-259080" lvl="1">
              <a:lnSpc>
                <a:spcPts val="3359"/>
              </a:lnSpc>
              <a:buFont typeface="Arial"/>
              <a:buChar char="•"/>
            </a:pPr>
            <a:r>
              <a:rPr lang="en-US" sz="2400">
                <a:solidFill>
                  <a:srgbClr val="030724">
                    <a:alpha val="80000"/>
                  </a:srgbClr>
                </a:solidFill>
                <a:latin typeface="Barlow"/>
              </a:rPr>
              <a:t>passing</a:t>
            </a:r>
          </a:p>
          <a:p>
            <a:pPr marL="518160" indent="-259080" lvl="1">
              <a:lnSpc>
                <a:spcPts val="3359"/>
              </a:lnSpc>
              <a:buFont typeface="Arial"/>
              <a:buChar char="•"/>
            </a:pPr>
            <a:r>
              <a:rPr lang="en-US" sz="2400">
                <a:solidFill>
                  <a:srgbClr val="030724">
                    <a:alpha val="80000"/>
                  </a:srgbClr>
                </a:solidFill>
                <a:latin typeface="Barlow"/>
              </a:rPr>
              <a:t>field control</a:t>
            </a:r>
          </a:p>
          <a:p>
            <a:pPr algn="l" marL="518160" indent="-259080" lvl="1">
              <a:lnSpc>
                <a:spcPts val="3359"/>
              </a:lnSpc>
              <a:buFont typeface="Arial"/>
              <a:buChar char="•"/>
            </a:pPr>
            <a:r>
              <a:rPr lang="en-US" sz="2400">
                <a:solidFill>
                  <a:srgbClr val="030724">
                    <a:alpha val="80000"/>
                  </a:srgbClr>
                </a:solidFill>
                <a:latin typeface="Barlow"/>
              </a:rPr>
              <a:t>GK Data,etc.</a:t>
            </a:r>
          </a:p>
        </p:txBody>
      </p:sp>
      <p:sp>
        <p:nvSpPr>
          <p:cNvPr name="TextBox 10" id="10"/>
          <p:cNvSpPr txBox="true"/>
          <p:nvPr/>
        </p:nvSpPr>
        <p:spPr>
          <a:xfrm rot="0">
            <a:off x="1635992" y="6746187"/>
            <a:ext cx="6266051" cy="365760"/>
          </a:xfrm>
          <a:prstGeom prst="rect">
            <a:avLst/>
          </a:prstGeom>
        </p:spPr>
        <p:txBody>
          <a:bodyPr anchor="t" rtlCol="false" tIns="0" lIns="0" bIns="0" rIns="0">
            <a:spAutoFit/>
          </a:bodyPr>
          <a:lstStyle/>
          <a:p>
            <a:pPr>
              <a:lnSpc>
                <a:spcPts val="2940"/>
              </a:lnSpc>
            </a:pPr>
            <a:r>
              <a:rPr lang="en-US" sz="2100">
                <a:solidFill>
                  <a:srgbClr val="030724">
                    <a:alpha val="74902"/>
                  </a:srgbClr>
                </a:solidFill>
                <a:latin typeface="Barlow"/>
              </a:rPr>
              <a:t>Challenges encountered during data analysis were:</a:t>
            </a:r>
          </a:p>
        </p:txBody>
      </p:sp>
      <p:sp>
        <p:nvSpPr>
          <p:cNvPr name="TextBox 11" id="11"/>
          <p:cNvSpPr txBox="true"/>
          <p:nvPr/>
        </p:nvSpPr>
        <p:spPr>
          <a:xfrm rot="0">
            <a:off x="1635992" y="7100516"/>
            <a:ext cx="6266051" cy="2223135"/>
          </a:xfrm>
          <a:prstGeom prst="rect">
            <a:avLst/>
          </a:prstGeom>
        </p:spPr>
        <p:txBody>
          <a:bodyPr anchor="t" rtlCol="false" tIns="0" lIns="0" bIns="0" rIns="0">
            <a:spAutoFit/>
          </a:bodyPr>
          <a:lstStyle/>
          <a:p>
            <a:pPr marL="453390" indent="-226695" lvl="1">
              <a:lnSpc>
                <a:spcPts val="2940"/>
              </a:lnSpc>
              <a:buFont typeface="Arial"/>
              <a:buChar char="•"/>
            </a:pPr>
            <a:r>
              <a:rPr lang="en-US" sz="2100">
                <a:solidFill>
                  <a:srgbClr val="030724"/>
                </a:solidFill>
                <a:latin typeface="Barlow"/>
              </a:rPr>
              <a:t>Data quality</a:t>
            </a:r>
          </a:p>
          <a:p>
            <a:pPr marL="453390" indent="-226695" lvl="1">
              <a:lnSpc>
                <a:spcPts val="2940"/>
              </a:lnSpc>
              <a:buFont typeface="Arial"/>
              <a:buChar char="•"/>
            </a:pPr>
            <a:r>
              <a:rPr lang="en-US" sz="2100">
                <a:solidFill>
                  <a:srgbClr val="030724"/>
                </a:solidFill>
                <a:latin typeface="Barlow"/>
              </a:rPr>
              <a:t>Data Granularity</a:t>
            </a:r>
          </a:p>
          <a:p>
            <a:pPr marL="453390" indent="-226695" lvl="1">
              <a:lnSpc>
                <a:spcPts val="2940"/>
              </a:lnSpc>
              <a:buFont typeface="Arial"/>
              <a:buChar char="•"/>
            </a:pPr>
            <a:r>
              <a:rPr lang="en-US" sz="2100">
                <a:solidFill>
                  <a:srgbClr val="030724"/>
                </a:solidFill>
                <a:latin typeface="Barlow"/>
              </a:rPr>
              <a:t>Contextual Understanding</a:t>
            </a:r>
          </a:p>
          <a:p>
            <a:pPr marL="453390" indent="-226695" lvl="1">
              <a:lnSpc>
                <a:spcPts val="2940"/>
              </a:lnSpc>
              <a:buFont typeface="Arial"/>
              <a:buChar char="•"/>
            </a:pPr>
            <a:r>
              <a:rPr lang="en-US" sz="2100">
                <a:solidFill>
                  <a:srgbClr val="030724"/>
                </a:solidFill>
                <a:latin typeface="Barlow"/>
              </a:rPr>
              <a:t>Certificate of Completion</a:t>
            </a:r>
          </a:p>
          <a:p>
            <a:pPr marL="453390" indent="-226695" lvl="1">
              <a:lnSpc>
                <a:spcPts val="2940"/>
              </a:lnSpc>
              <a:buFont typeface="Arial"/>
              <a:buChar char="•"/>
            </a:pPr>
            <a:r>
              <a:rPr lang="en-US" sz="2100">
                <a:solidFill>
                  <a:srgbClr val="030724"/>
                </a:solidFill>
                <a:latin typeface="Barlow"/>
              </a:rPr>
              <a:t>Comparative Analysis</a:t>
            </a:r>
          </a:p>
          <a:p>
            <a:pPr marL="453390" indent="-226695" lvl="1">
              <a:lnSpc>
                <a:spcPts val="2940"/>
              </a:lnSpc>
              <a:buFont typeface="Arial"/>
              <a:buChar char="•"/>
            </a:pPr>
            <a:r>
              <a:rPr lang="en-US" sz="2100">
                <a:solidFill>
                  <a:srgbClr val="030724"/>
                </a:solidFill>
                <a:latin typeface="Barlow"/>
              </a:rPr>
              <a:t>Feature Engineering</a:t>
            </a:r>
          </a:p>
        </p:txBody>
      </p:sp>
      <p:sp>
        <p:nvSpPr>
          <p:cNvPr name="Freeform 12" id="12"/>
          <p:cNvSpPr/>
          <p:nvPr/>
        </p:nvSpPr>
        <p:spPr>
          <a:xfrm flipH="true" flipV="true" rot="5400000">
            <a:off x="13572487" y="5571487"/>
            <a:ext cx="5198280" cy="5198280"/>
          </a:xfrm>
          <a:custGeom>
            <a:avLst/>
            <a:gdLst/>
            <a:ahLst/>
            <a:cxnLst/>
            <a:rect r="r" b="b" t="t" l="l"/>
            <a:pathLst>
              <a:path h="5198280" w="5198280">
                <a:moveTo>
                  <a:pt x="5198279" y="5198279"/>
                </a:moveTo>
                <a:lnTo>
                  <a:pt x="0" y="5198279"/>
                </a:lnTo>
                <a:lnTo>
                  <a:pt x="0" y="0"/>
                </a:lnTo>
                <a:lnTo>
                  <a:pt x="5198279" y="0"/>
                </a:lnTo>
                <a:lnTo>
                  <a:pt x="5198279" y="5198279"/>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3200202" y="-465803"/>
            <a:ext cx="5609303" cy="5609303"/>
          </a:xfrm>
          <a:custGeom>
            <a:avLst/>
            <a:gdLst/>
            <a:ahLst/>
            <a:cxnLst/>
            <a:rect r="r" b="b" t="t" l="l"/>
            <a:pathLst>
              <a:path h="5609303" w="5609303">
                <a:moveTo>
                  <a:pt x="0" y="0"/>
                </a:moveTo>
                <a:lnTo>
                  <a:pt x="5609304" y="0"/>
                </a:lnTo>
                <a:lnTo>
                  <a:pt x="5609304" y="5609303"/>
                </a:lnTo>
                <a:lnTo>
                  <a:pt x="0" y="560930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4" id="14"/>
          <p:cNvGrpSpPr>
            <a:grpSpLocks noChangeAspect="true"/>
          </p:cNvGrpSpPr>
          <p:nvPr/>
        </p:nvGrpSpPr>
        <p:grpSpPr>
          <a:xfrm rot="0">
            <a:off x="8191700" y="1028700"/>
            <a:ext cx="8055039" cy="7499242"/>
            <a:chOff x="0" y="0"/>
            <a:chExt cx="6350000" cy="5911850"/>
          </a:xfrm>
        </p:grpSpPr>
        <p:sp>
          <p:nvSpPr>
            <p:cNvPr name="Freeform 15" id="15"/>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blipFill>
              <a:blip r:embed="rId9"/>
              <a:stretch>
                <a:fillRect l="0" t="0" r="-39684" b="0"/>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BEEF6"/>
        </a:solidFill>
      </p:bgPr>
    </p:bg>
    <p:spTree>
      <p:nvGrpSpPr>
        <p:cNvPr id="1" name=""/>
        <p:cNvGrpSpPr/>
        <p:nvPr/>
      </p:nvGrpSpPr>
      <p:grpSpPr>
        <a:xfrm>
          <a:off x="0" y="0"/>
          <a:ext cx="0" cy="0"/>
          <a:chOff x="0" y="0"/>
          <a:chExt cx="0" cy="0"/>
        </a:xfrm>
      </p:grpSpPr>
      <p:sp>
        <p:nvSpPr>
          <p:cNvPr name="Freeform 2" id="2"/>
          <p:cNvSpPr/>
          <p:nvPr/>
        </p:nvSpPr>
        <p:spPr>
          <a:xfrm flipH="false" flipV="false" rot="-231947">
            <a:off x="-147887" y="5884115"/>
            <a:ext cx="19948796" cy="11207596"/>
          </a:xfrm>
          <a:custGeom>
            <a:avLst/>
            <a:gdLst/>
            <a:ahLst/>
            <a:cxnLst/>
            <a:rect r="r" b="b" t="t" l="l"/>
            <a:pathLst>
              <a:path h="11207596" w="19948796">
                <a:moveTo>
                  <a:pt x="0" y="0"/>
                </a:moveTo>
                <a:lnTo>
                  <a:pt x="19948796" y="0"/>
                </a:lnTo>
                <a:lnTo>
                  <a:pt x="19948796" y="11207596"/>
                </a:lnTo>
                <a:lnTo>
                  <a:pt x="0" y="112075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491086" y="6274936"/>
            <a:ext cx="4955786" cy="4955786"/>
          </a:xfrm>
          <a:custGeom>
            <a:avLst/>
            <a:gdLst/>
            <a:ahLst/>
            <a:cxnLst/>
            <a:rect r="r" b="b" t="t" l="l"/>
            <a:pathLst>
              <a:path h="4955786" w="4955786">
                <a:moveTo>
                  <a:pt x="0" y="0"/>
                </a:moveTo>
                <a:lnTo>
                  <a:pt x="4955786" y="0"/>
                </a:lnTo>
                <a:lnTo>
                  <a:pt x="4955786" y="4955785"/>
                </a:lnTo>
                <a:lnTo>
                  <a:pt x="0" y="49557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3120375" y="3795078"/>
            <a:ext cx="4487698" cy="5082222"/>
            <a:chOff x="0" y="0"/>
            <a:chExt cx="1006916" cy="1140311"/>
          </a:xfrm>
        </p:grpSpPr>
        <p:sp>
          <p:nvSpPr>
            <p:cNvPr name="Freeform 5" id="5"/>
            <p:cNvSpPr/>
            <p:nvPr/>
          </p:nvSpPr>
          <p:spPr>
            <a:xfrm flipH="false" flipV="false" rot="0">
              <a:off x="0" y="0"/>
              <a:ext cx="1006916" cy="1140311"/>
            </a:xfrm>
            <a:custGeom>
              <a:avLst/>
              <a:gdLst/>
              <a:ahLst/>
              <a:cxnLst/>
              <a:rect r="r" b="b" t="t" l="l"/>
              <a:pathLst>
                <a:path h="1140311" w="1006916">
                  <a:moveTo>
                    <a:pt x="0" y="0"/>
                  </a:moveTo>
                  <a:lnTo>
                    <a:pt x="1006916" y="0"/>
                  </a:lnTo>
                  <a:lnTo>
                    <a:pt x="1006916" y="1140311"/>
                  </a:lnTo>
                  <a:lnTo>
                    <a:pt x="0" y="1140311"/>
                  </a:lnTo>
                  <a:close/>
                </a:path>
              </a:pathLst>
            </a:custGeom>
            <a:solidFill>
              <a:srgbClr val="FFFFFF"/>
            </a:solidFill>
          </p:spPr>
        </p:sp>
        <p:sp>
          <p:nvSpPr>
            <p:cNvPr name="TextBox 6" id="6"/>
            <p:cNvSpPr txBox="true"/>
            <p:nvPr/>
          </p:nvSpPr>
          <p:spPr>
            <a:xfrm>
              <a:off x="0" y="-47625"/>
              <a:ext cx="1006916" cy="1187936"/>
            </a:xfrm>
            <a:prstGeom prst="rect">
              <a:avLst/>
            </a:prstGeom>
          </p:spPr>
          <p:txBody>
            <a:bodyPr anchor="ctr" rtlCol="false" tIns="50800" lIns="50800" bIns="50800" rIns="50800"/>
            <a:lstStyle/>
            <a:p>
              <a:pPr algn="ctr">
                <a:lnSpc>
                  <a:spcPts val="2940"/>
                </a:lnSpc>
              </a:pPr>
            </a:p>
          </p:txBody>
        </p:sp>
      </p:grpSp>
      <p:grpSp>
        <p:nvGrpSpPr>
          <p:cNvPr name="Group 7" id="7"/>
          <p:cNvGrpSpPr/>
          <p:nvPr/>
        </p:nvGrpSpPr>
        <p:grpSpPr>
          <a:xfrm rot="0">
            <a:off x="7945988" y="3795078"/>
            <a:ext cx="4487698" cy="5082222"/>
            <a:chOff x="0" y="0"/>
            <a:chExt cx="1006916" cy="1140311"/>
          </a:xfrm>
        </p:grpSpPr>
        <p:sp>
          <p:nvSpPr>
            <p:cNvPr name="Freeform 8" id="8"/>
            <p:cNvSpPr/>
            <p:nvPr/>
          </p:nvSpPr>
          <p:spPr>
            <a:xfrm flipH="false" flipV="false" rot="0">
              <a:off x="0" y="0"/>
              <a:ext cx="1006916" cy="1140311"/>
            </a:xfrm>
            <a:custGeom>
              <a:avLst/>
              <a:gdLst/>
              <a:ahLst/>
              <a:cxnLst/>
              <a:rect r="r" b="b" t="t" l="l"/>
              <a:pathLst>
                <a:path h="1140311" w="1006916">
                  <a:moveTo>
                    <a:pt x="0" y="0"/>
                  </a:moveTo>
                  <a:lnTo>
                    <a:pt x="1006916" y="0"/>
                  </a:lnTo>
                  <a:lnTo>
                    <a:pt x="1006916" y="1140311"/>
                  </a:lnTo>
                  <a:lnTo>
                    <a:pt x="0" y="1140311"/>
                  </a:lnTo>
                  <a:close/>
                </a:path>
              </a:pathLst>
            </a:custGeom>
            <a:solidFill>
              <a:srgbClr val="FFFFFF"/>
            </a:solidFill>
          </p:spPr>
        </p:sp>
        <p:sp>
          <p:nvSpPr>
            <p:cNvPr name="TextBox 9" id="9"/>
            <p:cNvSpPr txBox="true"/>
            <p:nvPr/>
          </p:nvSpPr>
          <p:spPr>
            <a:xfrm>
              <a:off x="0" y="-47625"/>
              <a:ext cx="1006916" cy="1187936"/>
            </a:xfrm>
            <a:prstGeom prst="rect">
              <a:avLst/>
            </a:prstGeom>
          </p:spPr>
          <p:txBody>
            <a:bodyPr anchor="ctr" rtlCol="false" tIns="50800" lIns="50800" bIns="50800" rIns="50800"/>
            <a:lstStyle/>
            <a:p>
              <a:pPr algn="ctr">
                <a:lnSpc>
                  <a:spcPts val="2940"/>
                </a:lnSpc>
              </a:pPr>
            </a:p>
          </p:txBody>
        </p:sp>
      </p:grpSp>
      <p:grpSp>
        <p:nvGrpSpPr>
          <p:cNvPr name="Group 10" id="10"/>
          <p:cNvGrpSpPr/>
          <p:nvPr/>
        </p:nvGrpSpPr>
        <p:grpSpPr>
          <a:xfrm rot="0">
            <a:off x="12771602" y="3795078"/>
            <a:ext cx="4487698" cy="5082222"/>
            <a:chOff x="0" y="0"/>
            <a:chExt cx="1006916" cy="1140311"/>
          </a:xfrm>
        </p:grpSpPr>
        <p:sp>
          <p:nvSpPr>
            <p:cNvPr name="Freeform 11" id="11"/>
            <p:cNvSpPr/>
            <p:nvPr/>
          </p:nvSpPr>
          <p:spPr>
            <a:xfrm flipH="false" flipV="false" rot="0">
              <a:off x="0" y="0"/>
              <a:ext cx="1006916" cy="1140311"/>
            </a:xfrm>
            <a:custGeom>
              <a:avLst/>
              <a:gdLst/>
              <a:ahLst/>
              <a:cxnLst/>
              <a:rect r="r" b="b" t="t" l="l"/>
              <a:pathLst>
                <a:path h="1140311" w="1006916">
                  <a:moveTo>
                    <a:pt x="0" y="0"/>
                  </a:moveTo>
                  <a:lnTo>
                    <a:pt x="1006916" y="0"/>
                  </a:lnTo>
                  <a:lnTo>
                    <a:pt x="1006916" y="1140311"/>
                  </a:lnTo>
                  <a:lnTo>
                    <a:pt x="0" y="1140311"/>
                  </a:lnTo>
                  <a:close/>
                </a:path>
              </a:pathLst>
            </a:custGeom>
            <a:solidFill>
              <a:srgbClr val="FFFFFF"/>
            </a:solidFill>
          </p:spPr>
        </p:sp>
        <p:sp>
          <p:nvSpPr>
            <p:cNvPr name="TextBox 12" id="12"/>
            <p:cNvSpPr txBox="true"/>
            <p:nvPr/>
          </p:nvSpPr>
          <p:spPr>
            <a:xfrm>
              <a:off x="0" y="-47625"/>
              <a:ext cx="1006916" cy="1187936"/>
            </a:xfrm>
            <a:prstGeom prst="rect">
              <a:avLst/>
            </a:prstGeom>
          </p:spPr>
          <p:txBody>
            <a:bodyPr anchor="ctr" rtlCol="false" tIns="50800" lIns="50800" bIns="50800" rIns="50800"/>
            <a:lstStyle/>
            <a:p>
              <a:pPr algn="ctr">
                <a:lnSpc>
                  <a:spcPts val="2940"/>
                </a:lnSpc>
              </a:pPr>
            </a:p>
          </p:txBody>
        </p:sp>
      </p:grpSp>
      <p:sp>
        <p:nvSpPr>
          <p:cNvPr name="Freeform 13" id="13"/>
          <p:cNvSpPr/>
          <p:nvPr/>
        </p:nvSpPr>
        <p:spPr>
          <a:xfrm flipH="false" flipV="false" rot="0">
            <a:off x="0" y="6575531"/>
            <a:ext cx="4354596" cy="4354596"/>
          </a:xfrm>
          <a:custGeom>
            <a:avLst/>
            <a:gdLst/>
            <a:ahLst/>
            <a:cxnLst/>
            <a:rect r="r" b="b" t="t" l="l"/>
            <a:pathLst>
              <a:path h="4354596" w="4354596">
                <a:moveTo>
                  <a:pt x="0" y="0"/>
                </a:moveTo>
                <a:lnTo>
                  <a:pt x="4354596" y="0"/>
                </a:lnTo>
                <a:lnTo>
                  <a:pt x="4354596" y="4354596"/>
                </a:lnTo>
                <a:lnTo>
                  <a:pt x="0" y="43545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3567161" y="4943298"/>
            <a:ext cx="3293761" cy="3153776"/>
          </a:xfrm>
          <a:custGeom>
            <a:avLst/>
            <a:gdLst/>
            <a:ahLst/>
            <a:cxnLst/>
            <a:rect r="r" b="b" t="t" l="l"/>
            <a:pathLst>
              <a:path h="3153776" w="3293761">
                <a:moveTo>
                  <a:pt x="0" y="0"/>
                </a:moveTo>
                <a:lnTo>
                  <a:pt x="3293761" y="0"/>
                </a:lnTo>
                <a:lnTo>
                  <a:pt x="3293761" y="3153776"/>
                </a:lnTo>
                <a:lnTo>
                  <a:pt x="0" y="31537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8644818" y="4759962"/>
            <a:ext cx="3090038" cy="3911441"/>
          </a:xfrm>
          <a:custGeom>
            <a:avLst/>
            <a:gdLst/>
            <a:ahLst/>
            <a:cxnLst/>
            <a:rect r="r" b="b" t="t" l="l"/>
            <a:pathLst>
              <a:path h="3911441" w="3090038">
                <a:moveTo>
                  <a:pt x="0" y="0"/>
                </a:moveTo>
                <a:lnTo>
                  <a:pt x="3090039" y="0"/>
                </a:lnTo>
                <a:lnTo>
                  <a:pt x="3090039" y="3911441"/>
                </a:lnTo>
                <a:lnTo>
                  <a:pt x="0" y="3911441"/>
                </a:lnTo>
                <a:lnTo>
                  <a:pt x="0" y="0"/>
                </a:lnTo>
                <a:close/>
              </a:path>
            </a:pathLst>
          </a:custGeom>
          <a:blipFill>
            <a:blip r:embed="rId10"/>
            <a:stretch>
              <a:fillRect l="0" t="0" r="0" b="0"/>
            </a:stretch>
          </a:blipFill>
        </p:spPr>
      </p:sp>
      <p:sp>
        <p:nvSpPr>
          <p:cNvPr name="Freeform 16" id="16"/>
          <p:cNvSpPr/>
          <p:nvPr/>
        </p:nvSpPr>
        <p:spPr>
          <a:xfrm flipH="false" flipV="false" rot="0">
            <a:off x="4013687" y="4943298"/>
            <a:ext cx="2798826" cy="3688733"/>
          </a:xfrm>
          <a:custGeom>
            <a:avLst/>
            <a:gdLst/>
            <a:ahLst/>
            <a:cxnLst/>
            <a:rect r="r" b="b" t="t" l="l"/>
            <a:pathLst>
              <a:path h="3688733" w="2798826">
                <a:moveTo>
                  <a:pt x="0" y="0"/>
                </a:moveTo>
                <a:lnTo>
                  <a:pt x="2798826" y="0"/>
                </a:lnTo>
                <a:lnTo>
                  <a:pt x="2798826" y="3688733"/>
                </a:lnTo>
                <a:lnTo>
                  <a:pt x="0" y="368873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7" id="17"/>
          <p:cNvSpPr txBox="true"/>
          <p:nvPr/>
        </p:nvSpPr>
        <p:spPr>
          <a:xfrm rot="0">
            <a:off x="1130791" y="696087"/>
            <a:ext cx="5681722" cy="2093214"/>
          </a:xfrm>
          <a:prstGeom prst="rect">
            <a:avLst/>
          </a:prstGeom>
        </p:spPr>
        <p:txBody>
          <a:bodyPr anchor="t" rtlCol="false" tIns="0" lIns="0" bIns="0" rIns="0">
            <a:spAutoFit/>
          </a:bodyPr>
          <a:lstStyle/>
          <a:p>
            <a:pPr>
              <a:lnSpc>
                <a:spcPts val="8208"/>
              </a:lnSpc>
            </a:pPr>
            <a:r>
              <a:rPr lang="en-US" sz="7200">
                <a:solidFill>
                  <a:srgbClr val="030724"/>
                </a:solidFill>
                <a:latin typeface="Barlow SemiCondensed Bold"/>
              </a:rPr>
              <a:t>A Passionate Choice</a:t>
            </a:r>
          </a:p>
        </p:txBody>
      </p:sp>
      <p:sp>
        <p:nvSpPr>
          <p:cNvPr name="TextBox 18" id="18"/>
          <p:cNvSpPr txBox="true"/>
          <p:nvPr/>
        </p:nvSpPr>
        <p:spPr>
          <a:xfrm rot="0">
            <a:off x="3520371" y="4156957"/>
            <a:ext cx="3687706" cy="462534"/>
          </a:xfrm>
          <a:prstGeom prst="rect">
            <a:avLst/>
          </a:prstGeom>
        </p:spPr>
        <p:txBody>
          <a:bodyPr anchor="t" rtlCol="false" tIns="0" lIns="0" bIns="0" rIns="0">
            <a:spAutoFit/>
          </a:bodyPr>
          <a:lstStyle/>
          <a:p>
            <a:pPr algn="ctr">
              <a:lnSpc>
                <a:spcPts val="3648"/>
              </a:lnSpc>
            </a:pPr>
            <a:r>
              <a:rPr lang="en-US" sz="3200">
                <a:solidFill>
                  <a:srgbClr val="030724"/>
                </a:solidFill>
                <a:latin typeface="Barlow SemiCondensed Bold"/>
              </a:rPr>
              <a:t>FC Real Madrid</a:t>
            </a:r>
          </a:p>
        </p:txBody>
      </p:sp>
      <p:sp>
        <p:nvSpPr>
          <p:cNvPr name="TextBox 19" id="19"/>
          <p:cNvSpPr txBox="true"/>
          <p:nvPr/>
        </p:nvSpPr>
        <p:spPr>
          <a:xfrm rot="0">
            <a:off x="8345985" y="4156957"/>
            <a:ext cx="3687706" cy="462534"/>
          </a:xfrm>
          <a:prstGeom prst="rect">
            <a:avLst/>
          </a:prstGeom>
        </p:spPr>
        <p:txBody>
          <a:bodyPr anchor="t" rtlCol="false" tIns="0" lIns="0" bIns="0" rIns="0">
            <a:spAutoFit/>
          </a:bodyPr>
          <a:lstStyle/>
          <a:p>
            <a:pPr algn="ctr">
              <a:lnSpc>
                <a:spcPts val="3648"/>
              </a:lnSpc>
            </a:pPr>
            <a:r>
              <a:rPr lang="en-US" sz="3200">
                <a:solidFill>
                  <a:srgbClr val="030724"/>
                </a:solidFill>
                <a:latin typeface="Barlow SemiCondensed Bold"/>
              </a:rPr>
              <a:t>Cristiano ronaldo</a:t>
            </a:r>
          </a:p>
        </p:txBody>
      </p:sp>
      <p:sp>
        <p:nvSpPr>
          <p:cNvPr name="TextBox 20" id="20"/>
          <p:cNvSpPr txBox="true"/>
          <p:nvPr/>
        </p:nvSpPr>
        <p:spPr>
          <a:xfrm rot="0">
            <a:off x="13171598" y="4156957"/>
            <a:ext cx="3687706" cy="462534"/>
          </a:xfrm>
          <a:prstGeom prst="rect">
            <a:avLst/>
          </a:prstGeom>
        </p:spPr>
        <p:txBody>
          <a:bodyPr anchor="t" rtlCol="false" tIns="0" lIns="0" bIns="0" rIns="0">
            <a:spAutoFit/>
          </a:bodyPr>
          <a:lstStyle/>
          <a:p>
            <a:pPr algn="ctr">
              <a:lnSpc>
                <a:spcPts val="3648"/>
              </a:lnSpc>
            </a:pPr>
            <a:r>
              <a:rPr lang="en-US" sz="3200">
                <a:solidFill>
                  <a:srgbClr val="030724"/>
                </a:solidFill>
                <a:latin typeface="Barlow SemiCondensed Bold"/>
              </a:rPr>
              <a:t>FC Barcelona</a:t>
            </a:r>
          </a:p>
        </p:txBody>
      </p:sp>
      <p:sp>
        <p:nvSpPr>
          <p:cNvPr name="TextBox 21" id="21"/>
          <p:cNvSpPr txBox="true"/>
          <p:nvPr/>
        </p:nvSpPr>
        <p:spPr>
          <a:xfrm rot="0">
            <a:off x="10032430" y="600837"/>
            <a:ext cx="7069463" cy="2929890"/>
          </a:xfrm>
          <a:prstGeom prst="rect">
            <a:avLst/>
          </a:prstGeom>
        </p:spPr>
        <p:txBody>
          <a:bodyPr anchor="t" rtlCol="false" tIns="0" lIns="0" bIns="0" rIns="0">
            <a:spAutoFit/>
          </a:bodyPr>
          <a:lstStyle/>
          <a:p>
            <a:pPr>
              <a:lnSpc>
                <a:spcPts val="3359"/>
              </a:lnSpc>
            </a:pPr>
            <a:r>
              <a:rPr lang="en-US" sz="2400">
                <a:solidFill>
                  <a:srgbClr val="030724">
                    <a:alpha val="80000"/>
                  </a:srgbClr>
                </a:solidFill>
                <a:latin typeface="Barlow"/>
              </a:rPr>
              <a:t>immersing myself in the UEFA Champions League dataset is more than an analytical endeavor—it's a passionate tribute to the sport I love. Inspired by the grandeur of football and the remarkable journey of Cristiano Ronaldo, this project aims to unravel the statistical tapestry woven on the grand stage of the beautiful game.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BEEF6"/>
        </a:solidFill>
      </p:bgPr>
    </p:bg>
    <p:spTree>
      <p:nvGrpSpPr>
        <p:cNvPr id="1" name=""/>
        <p:cNvGrpSpPr/>
        <p:nvPr/>
      </p:nvGrpSpPr>
      <p:grpSpPr>
        <a:xfrm>
          <a:off x="0" y="0"/>
          <a:ext cx="0" cy="0"/>
          <a:chOff x="0" y="0"/>
          <a:chExt cx="0" cy="0"/>
        </a:xfrm>
      </p:grpSpPr>
      <p:sp>
        <p:nvSpPr>
          <p:cNvPr name="Freeform 2" id="2"/>
          <p:cNvSpPr/>
          <p:nvPr/>
        </p:nvSpPr>
        <p:spPr>
          <a:xfrm flipH="false" flipV="false" rot="0">
            <a:off x="-63490" y="5647657"/>
            <a:ext cx="18414980" cy="10345871"/>
          </a:xfrm>
          <a:custGeom>
            <a:avLst/>
            <a:gdLst/>
            <a:ahLst/>
            <a:cxnLst/>
            <a:rect r="r" b="b" t="t" l="l"/>
            <a:pathLst>
              <a:path h="10345871" w="18414980">
                <a:moveTo>
                  <a:pt x="0" y="0"/>
                </a:moveTo>
                <a:lnTo>
                  <a:pt x="18414980" y="0"/>
                </a:lnTo>
                <a:lnTo>
                  <a:pt x="18414980" y="10345871"/>
                </a:lnTo>
                <a:lnTo>
                  <a:pt x="0" y="103458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6575531"/>
            <a:ext cx="4354596" cy="4354596"/>
          </a:xfrm>
          <a:custGeom>
            <a:avLst/>
            <a:gdLst/>
            <a:ahLst/>
            <a:cxnLst/>
            <a:rect r="r" b="b" t="t" l="l"/>
            <a:pathLst>
              <a:path h="4354596" w="4354596">
                <a:moveTo>
                  <a:pt x="0" y="0"/>
                </a:moveTo>
                <a:lnTo>
                  <a:pt x="4354596" y="0"/>
                </a:lnTo>
                <a:lnTo>
                  <a:pt x="4354596" y="4354596"/>
                </a:lnTo>
                <a:lnTo>
                  <a:pt x="0" y="43545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491086" y="6274936"/>
            <a:ext cx="4955786" cy="4955786"/>
          </a:xfrm>
          <a:custGeom>
            <a:avLst/>
            <a:gdLst/>
            <a:ahLst/>
            <a:cxnLst/>
            <a:rect r="r" b="b" t="t" l="l"/>
            <a:pathLst>
              <a:path h="4955786" w="4955786">
                <a:moveTo>
                  <a:pt x="0" y="0"/>
                </a:moveTo>
                <a:lnTo>
                  <a:pt x="4955786" y="0"/>
                </a:lnTo>
                <a:lnTo>
                  <a:pt x="4955786" y="4955785"/>
                </a:lnTo>
                <a:lnTo>
                  <a:pt x="0" y="49557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0516654" y="3269336"/>
            <a:ext cx="1422929" cy="3313953"/>
          </a:xfrm>
          <a:custGeom>
            <a:avLst/>
            <a:gdLst/>
            <a:ahLst/>
            <a:cxnLst/>
            <a:rect r="r" b="b" t="t" l="l"/>
            <a:pathLst>
              <a:path h="3313953" w="1422929">
                <a:moveTo>
                  <a:pt x="0" y="0"/>
                </a:moveTo>
                <a:lnTo>
                  <a:pt x="1422928" y="0"/>
                </a:lnTo>
                <a:lnTo>
                  <a:pt x="1422928" y="3313953"/>
                </a:lnTo>
                <a:lnTo>
                  <a:pt x="0" y="3313953"/>
                </a:lnTo>
                <a:lnTo>
                  <a:pt x="0" y="0"/>
                </a:lnTo>
                <a:close/>
              </a:path>
            </a:pathLst>
          </a:custGeom>
          <a:blipFill>
            <a:blip r:embed="rId8"/>
            <a:stretch>
              <a:fillRect l="0" t="0" r="0" b="0"/>
            </a:stretch>
          </a:blipFill>
        </p:spPr>
      </p:sp>
      <p:sp>
        <p:nvSpPr>
          <p:cNvPr name="TextBox 6" id="6"/>
          <p:cNvSpPr txBox="true"/>
          <p:nvPr/>
        </p:nvSpPr>
        <p:spPr>
          <a:xfrm rot="0">
            <a:off x="9627099" y="8140960"/>
            <a:ext cx="3202037" cy="361188"/>
          </a:xfrm>
          <a:prstGeom prst="rect">
            <a:avLst/>
          </a:prstGeom>
        </p:spPr>
        <p:txBody>
          <a:bodyPr anchor="t" rtlCol="false" tIns="0" lIns="0" bIns="0" rIns="0">
            <a:spAutoFit/>
          </a:bodyPr>
          <a:lstStyle/>
          <a:p>
            <a:pPr algn="ctr">
              <a:lnSpc>
                <a:spcPts val="2736"/>
              </a:lnSpc>
            </a:pPr>
            <a:r>
              <a:rPr lang="en-US" sz="2400">
                <a:solidFill>
                  <a:srgbClr val="FFFFFF"/>
                </a:solidFill>
                <a:latin typeface="Barlow SemiCondensed Semi-Bold"/>
              </a:rPr>
              <a:t>Multivariate analysis</a:t>
            </a:r>
          </a:p>
        </p:txBody>
      </p:sp>
      <p:sp>
        <p:nvSpPr>
          <p:cNvPr name="TextBox 7" id="7"/>
          <p:cNvSpPr txBox="true"/>
          <p:nvPr/>
        </p:nvSpPr>
        <p:spPr>
          <a:xfrm rot="0">
            <a:off x="9627099" y="6969273"/>
            <a:ext cx="3202037" cy="1054989"/>
          </a:xfrm>
          <a:prstGeom prst="rect">
            <a:avLst/>
          </a:prstGeom>
        </p:spPr>
        <p:txBody>
          <a:bodyPr anchor="t" rtlCol="false" tIns="0" lIns="0" bIns="0" rIns="0">
            <a:spAutoFit/>
          </a:bodyPr>
          <a:lstStyle/>
          <a:p>
            <a:pPr algn="ctr">
              <a:lnSpc>
                <a:spcPts val="8208"/>
              </a:lnSpc>
            </a:pPr>
            <a:r>
              <a:rPr lang="en-US" sz="7200">
                <a:solidFill>
                  <a:srgbClr val="FFFFFF"/>
                </a:solidFill>
                <a:latin typeface="Barlow SemiCondensed Bold"/>
              </a:rPr>
              <a:t>8</a:t>
            </a:r>
          </a:p>
        </p:txBody>
      </p:sp>
      <p:sp>
        <p:nvSpPr>
          <p:cNvPr name="Freeform 8" id="8"/>
          <p:cNvSpPr/>
          <p:nvPr/>
        </p:nvSpPr>
        <p:spPr>
          <a:xfrm flipH="false" flipV="false" rot="0">
            <a:off x="14534726" y="3269336"/>
            <a:ext cx="1723256" cy="3313953"/>
          </a:xfrm>
          <a:custGeom>
            <a:avLst/>
            <a:gdLst/>
            <a:ahLst/>
            <a:cxnLst/>
            <a:rect r="r" b="b" t="t" l="l"/>
            <a:pathLst>
              <a:path h="3313953" w="1723256">
                <a:moveTo>
                  <a:pt x="0" y="0"/>
                </a:moveTo>
                <a:lnTo>
                  <a:pt x="1723256" y="0"/>
                </a:lnTo>
                <a:lnTo>
                  <a:pt x="1723256" y="3313953"/>
                </a:lnTo>
                <a:lnTo>
                  <a:pt x="0" y="3313953"/>
                </a:lnTo>
                <a:lnTo>
                  <a:pt x="0" y="0"/>
                </a:lnTo>
                <a:close/>
              </a:path>
            </a:pathLst>
          </a:custGeom>
          <a:blipFill>
            <a:blip r:embed="rId9"/>
            <a:stretch>
              <a:fillRect l="0" t="0" r="0" b="0"/>
            </a:stretch>
          </a:blipFill>
        </p:spPr>
      </p:sp>
      <p:sp>
        <p:nvSpPr>
          <p:cNvPr name="TextBox 9" id="9"/>
          <p:cNvSpPr txBox="true"/>
          <p:nvPr/>
        </p:nvSpPr>
        <p:spPr>
          <a:xfrm rot="0">
            <a:off x="13795335" y="8140960"/>
            <a:ext cx="3202037" cy="361188"/>
          </a:xfrm>
          <a:prstGeom prst="rect">
            <a:avLst/>
          </a:prstGeom>
        </p:spPr>
        <p:txBody>
          <a:bodyPr anchor="t" rtlCol="false" tIns="0" lIns="0" bIns="0" rIns="0">
            <a:spAutoFit/>
          </a:bodyPr>
          <a:lstStyle/>
          <a:p>
            <a:pPr algn="ctr">
              <a:lnSpc>
                <a:spcPts val="2736"/>
              </a:lnSpc>
            </a:pPr>
            <a:r>
              <a:rPr lang="en-US" sz="2400">
                <a:solidFill>
                  <a:srgbClr val="FFFFFF"/>
                </a:solidFill>
                <a:latin typeface="Barlow SemiCondensed Semi-Bold"/>
              </a:rPr>
              <a:t>HYPOTHESIS TESTING</a:t>
            </a:r>
          </a:p>
        </p:txBody>
      </p:sp>
      <p:sp>
        <p:nvSpPr>
          <p:cNvPr name="TextBox 10" id="10"/>
          <p:cNvSpPr txBox="true"/>
          <p:nvPr/>
        </p:nvSpPr>
        <p:spPr>
          <a:xfrm rot="0">
            <a:off x="13795335" y="6969273"/>
            <a:ext cx="3202037" cy="1054989"/>
          </a:xfrm>
          <a:prstGeom prst="rect">
            <a:avLst/>
          </a:prstGeom>
        </p:spPr>
        <p:txBody>
          <a:bodyPr anchor="t" rtlCol="false" tIns="0" lIns="0" bIns="0" rIns="0">
            <a:spAutoFit/>
          </a:bodyPr>
          <a:lstStyle/>
          <a:p>
            <a:pPr algn="ctr">
              <a:lnSpc>
                <a:spcPts val="8208"/>
              </a:lnSpc>
            </a:pPr>
            <a:r>
              <a:rPr lang="en-US" sz="7200">
                <a:solidFill>
                  <a:srgbClr val="FFFFFF"/>
                </a:solidFill>
                <a:latin typeface="Barlow SemiCondensed Bold"/>
              </a:rPr>
              <a:t>16</a:t>
            </a:r>
          </a:p>
        </p:txBody>
      </p:sp>
      <p:sp>
        <p:nvSpPr>
          <p:cNvPr name="TextBox 11" id="11"/>
          <p:cNvSpPr txBox="true"/>
          <p:nvPr/>
        </p:nvSpPr>
        <p:spPr>
          <a:xfrm rot="0">
            <a:off x="4375255" y="1066800"/>
            <a:ext cx="9537490" cy="1054989"/>
          </a:xfrm>
          <a:prstGeom prst="rect">
            <a:avLst/>
          </a:prstGeom>
        </p:spPr>
        <p:txBody>
          <a:bodyPr anchor="t" rtlCol="false" tIns="0" lIns="0" bIns="0" rIns="0">
            <a:spAutoFit/>
          </a:bodyPr>
          <a:lstStyle/>
          <a:p>
            <a:pPr algn="ctr">
              <a:lnSpc>
                <a:spcPts val="8208"/>
              </a:lnSpc>
            </a:pPr>
            <a:r>
              <a:rPr lang="en-US" sz="7200">
                <a:solidFill>
                  <a:srgbClr val="030724"/>
                </a:solidFill>
                <a:latin typeface="Barlow SemiCondensed Bold"/>
              </a:rPr>
              <a:t>Inside the numbers</a:t>
            </a:r>
          </a:p>
        </p:txBody>
      </p:sp>
      <p:sp>
        <p:nvSpPr>
          <p:cNvPr name="Freeform 12" id="12"/>
          <p:cNvSpPr/>
          <p:nvPr/>
        </p:nvSpPr>
        <p:spPr>
          <a:xfrm flipH="false" flipV="false" rot="0">
            <a:off x="1614739" y="3269336"/>
            <a:ext cx="2553815" cy="3313953"/>
          </a:xfrm>
          <a:custGeom>
            <a:avLst/>
            <a:gdLst/>
            <a:ahLst/>
            <a:cxnLst/>
            <a:rect r="r" b="b" t="t" l="l"/>
            <a:pathLst>
              <a:path h="3313953" w="2553815">
                <a:moveTo>
                  <a:pt x="0" y="0"/>
                </a:moveTo>
                <a:lnTo>
                  <a:pt x="2553815" y="0"/>
                </a:lnTo>
                <a:lnTo>
                  <a:pt x="2553815" y="3313953"/>
                </a:lnTo>
                <a:lnTo>
                  <a:pt x="0" y="3313953"/>
                </a:lnTo>
                <a:lnTo>
                  <a:pt x="0" y="0"/>
                </a:lnTo>
                <a:close/>
              </a:path>
            </a:pathLst>
          </a:custGeom>
          <a:blipFill>
            <a:blip r:embed="rId10"/>
            <a:stretch>
              <a:fillRect l="0" t="0" r="0" b="0"/>
            </a:stretch>
          </a:blipFill>
        </p:spPr>
      </p:sp>
      <p:sp>
        <p:nvSpPr>
          <p:cNvPr name="TextBox 13" id="13"/>
          <p:cNvSpPr txBox="true"/>
          <p:nvPr/>
        </p:nvSpPr>
        <p:spPr>
          <a:xfrm rot="0">
            <a:off x="1290628" y="8140960"/>
            <a:ext cx="3202037" cy="361188"/>
          </a:xfrm>
          <a:prstGeom prst="rect">
            <a:avLst/>
          </a:prstGeom>
        </p:spPr>
        <p:txBody>
          <a:bodyPr anchor="t" rtlCol="false" tIns="0" lIns="0" bIns="0" rIns="0">
            <a:spAutoFit/>
          </a:bodyPr>
          <a:lstStyle/>
          <a:p>
            <a:pPr algn="ctr">
              <a:lnSpc>
                <a:spcPts val="2736"/>
              </a:lnSpc>
            </a:pPr>
            <a:r>
              <a:rPr lang="en-US" sz="2400">
                <a:solidFill>
                  <a:srgbClr val="FFFFFF"/>
                </a:solidFill>
                <a:latin typeface="Barlow SemiCondensed Semi-Bold"/>
              </a:rPr>
              <a:t>Univariate analysis</a:t>
            </a:r>
          </a:p>
        </p:txBody>
      </p:sp>
      <p:sp>
        <p:nvSpPr>
          <p:cNvPr name="TextBox 14" id="14"/>
          <p:cNvSpPr txBox="true"/>
          <p:nvPr/>
        </p:nvSpPr>
        <p:spPr>
          <a:xfrm rot="0">
            <a:off x="1290628" y="6969273"/>
            <a:ext cx="3202037" cy="1054989"/>
          </a:xfrm>
          <a:prstGeom prst="rect">
            <a:avLst/>
          </a:prstGeom>
        </p:spPr>
        <p:txBody>
          <a:bodyPr anchor="t" rtlCol="false" tIns="0" lIns="0" bIns="0" rIns="0">
            <a:spAutoFit/>
          </a:bodyPr>
          <a:lstStyle/>
          <a:p>
            <a:pPr algn="ctr">
              <a:lnSpc>
                <a:spcPts val="8208"/>
              </a:lnSpc>
            </a:pPr>
            <a:r>
              <a:rPr lang="en-US" sz="7200">
                <a:solidFill>
                  <a:srgbClr val="FFFFFF"/>
                </a:solidFill>
                <a:latin typeface="Barlow SemiCondensed Bold"/>
              </a:rPr>
              <a:t>24</a:t>
            </a:r>
          </a:p>
        </p:txBody>
      </p:sp>
      <p:sp>
        <p:nvSpPr>
          <p:cNvPr name="Freeform 15" id="15"/>
          <p:cNvSpPr/>
          <p:nvPr/>
        </p:nvSpPr>
        <p:spPr>
          <a:xfrm flipH="false" flipV="false" rot="0">
            <a:off x="6046019" y="3269336"/>
            <a:ext cx="2027725" cy="3313953"/>
          </a:xfrm>
          <a:custGeom>
            <a:avLst/>
            <a:gdLst/>
            <a:ahLst/>
            <a:cxnLst/>
            <a:rect r="r" b="b" t="t" l="l"/>
            <a:pathLst>
              <a:path h="3313953" w="2027725">
                <a:moveTo>
                  <a:pt x="0" y="0"/>
                </a:moveTo>
                <a:lnTo>
                  <a:pt x="2027726" y="0"/>
                </a:lnTo>
                <a:lnTo>
                  <a:pt x="2027726" y="3313953"/>
                </a:lnTo>
                <a:lnTo>
                  <a:pt x="0" y="3313953"/>
                </a:lnTo>
                <a:lnTo>
                  <a:pt x="0" y="0"/>
                </a:lnTo>
                <a:close/>
              </a:path>
            </a:pathLst>
          </a:custGeom>
          <a:blipFill>
            <a:blip r:embed="rId11"/>
            <a:stretch>
              <a:fillRect l="0" t="0" r="0" b="0"/>
            </a:stretch>
          </a:blipFill>
        </p:spPr>
      </p:sp>
      <p:sp>
        <p:nvSpPr>
          <p:cNvPr name="TextBox 16" id="16"/>
          <p:cNvSpPr txBox="true"/>
          <p:nvPr/>
        </p:nvSpPr>
        <p:spPr>
          <a:xfrm rot="0">
            <a:off x="5458863" y="8140960"/>
            <a:ext cx="3202037" cy="361188"/>
          </a:xfrm>
          <a:prstGeom prst="rect">
            <a:avLst/>
          </a:prstGeom>
        </p:spPr>
        <p:txBody>
          <a:bodyPr anchor="t" rtlCol="false" tIns="0" lIns="0" bIns="0" rIns="0">
            <a:spAutoFit/>
          </a:bodyPr>
          <a:lstStyle/>
          <a:p>
            <a:pPr algn="ctr">
              <a:lnSpc>
                <a:spcPts val="2736"/>
              </a:lnSpc>
            </a:pPr>
            <a:r>
              <a:rPr lang="en-US" sz="2400">
                <a:solidFill>
                  <a:srgbClr val="FFFFFF"/>
                </a:solidFill>
                <a:latin typeface="Barlow SemiCondensed Semi-Bold"/>
              </a:rPr>
              <a:t>Bivariate analysis</a:t>
            </a:r>
          </a:p>
        </p:txBody>
      </p:sp>
      <p:sp>
        <p:nvSpPr>
          <p:cNvPr name="TextBox 17" id="17"/>
          <p:cNvSpPr txBox="true"/>
          <p:nvPr/>
        </p:nvSpPr>
        <p:spPr>
          <a:xfrm rot="0">
            <a:off x="5458863" y="6969273"/>
            <a:ext cx="3202037" cy="1054989"/>
          </a:xfrm>
          <a:prstGeom prst="rect">
            <a:avLst/>
          </a:prstGeom>
        </p:spPr>
        <p:txBody>
          <a:bodyPr anchor="t" rtlCol="false" tIns="0" lIns="0" bIns="0" rIns="0">
            <a:spAutoFit/>
          </a:bodyPr>
          <a:lstStyle/>
          <a:p>
            <a:pPr algn="ctr">
              <a:lnSpc>
                <a:spcPts val="8208"/>
              </a:lnSpc>
            </a:pPr>
            <a:r>
              <a:rPr lang="en-US" sz="7200">
                <a:solidFill>
                  <a:srgbClr val="FFFFFF"/>
                </a:solidFill>
                <a:latin typeface="Barlow SemiCondensed Bold"/>
              </a:rPr>
              <a:t>12</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13500" t="-34519" r="0" b="0"/>
            </a:stretch>
          </a:blipFill>
        </p:spPr>
      </p:sp>
      <p:sp>
        <p:nvSpPr>
          <p:cNvPr name="Freeform 3" id="3"/>
          <p:cNvSpPr/>
          <p:nvPr/>
        </p:nvSpPr>
        <p:spPr>
          <a:xfrm flipH="false" flipV="false" rot="5400000">
            <a:off x="-179746" y="-2015790"/>
            <a:ext cx="12482536" cy="12123044"/>
          </a:xfrm>
          <a:custGeom>
            <a:avLst/>
            <a:gdLst/>
            <a:ahLst/>
            <a:cxnLst/>
            <a:rect r="r" b="b" t="t" l="l"/>
            <a:pathLst>
              <a:path h="12123044" w="12482536">
                <a:moveTo>
                  <a:pt x="0" y="0"/>
                </a:moveTo>
                <a:lnTo>
                  <a:pt x="12482536" y="0"/>
                </a:lnTo>
                <a:lnTo>
                  <a:pt x="12482536" y="12123044"/>
                </a:lnTo>
                <a:lnTo>
                  <a:pt x="0" y="12123044"/>
                </a:lnTo>
                <a:lnTo>
                  <a:pt x="0" y="0"/>
                </a:lnTo>
                <a:close/>
              </a:path>
            </a:pathLst>
          </a:custGeom>
          <a:blipFill>
            <a:blip r:embed="rId3">
              <a:alphaModFix amt="84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24796" y="542499"/>
            <a:ext cx="6550795" cy="2787777"/>
          </a:xfrm>
          <a:prstGeom prst="rect">
            <a:avLst/>
          </a:prstGeom>
        </p:spPr>
        <p:txBody>
          <a:bodyPr anchor="t" rtlCol="false" tIns="0" lIns="0" bIns="0" rIns="0">
            <a:spAutoFit/>
          </a:bodyPr>
          <a:lstStyle/>
          <a:p>
            <a:pPr>
              <a:lnSpc>
                <a:spcPts val="10944"/>
              </a:lnSpc>
            </a:pPr>
            <a:r>
              <a:rPr lang="en-US" sz="9600">
                <a:solidFill>
                  <a:srgbClr val="FFFFFF"/>
                </a:solidFill>
                <a:latin typeface="Barlow SemiCondensed Bold"/>
              </a:rPr>
              <a:t>Univariate Analysis</a:t>
            </a:r>
          </a:p>
        </p:txBody>
      </p:sp>
      <p:sp>
        <p:nvSpPr>
          <p:cNvPr name="TextBox 5" id="5"/>
          <p:cNvSpPr txBox="true"/>
          <p:nvPr/>
        </p:nvSpPr>
        <p:spPr>
          <a:xfrm rot="0">
            <a:off x="379800" y="3787476"/>
            <a:ext cx="6395792" cy="2510790"/>
          </a:xfrm>
          <a:prstGeom prst="rect">
            <a:avLst/>
          </a:prstGeom>
        </p:spPr>
        <p:txBody>
          <a:bodyPr anchor="t" rtlCol="false" tIns="0" lIns="0" bIns="0" rIns="0">
            <a:spAutoFit/>
          </a:bodyPr>
          <a:lstStyle/>
          <a:p>
            <a:pPr>
              <a:lnSpc>
                <a:spcPts val="3359"/>
              </a:lnSpc>
            </a:pPr>
            <a:r>
              <a:rPr lang="en-US" sz="2400">
                <a:solidFill>
                  <a:srgbClr val="FFFFFF"/>
                </a:solidFill>
                <a:latin typeface="Barlow"/>
              </a:rPr>
              <a:t>Univariate analysis involves the examination of a single variable in isolation, providing insights into its distribution and characteristics. In the context of our UEFA Champions League dataset, univariate analysis helps us understand the individual player or team metrics</a:t>
            </a:r>
          </a:p>
        </p:txBody>
      </p:sp>
      <p:sp>
        <p:nvSpPr>
          <p:cNvPr name="TextBox 6" id="6"/>
          <p:cNvSpPr txBox="true"/>
          <p:nvPr/>
        </p:nvSpPr>
        <p:spPr>
          <a:xfrm rot="0">
            <a:off x="359259" y="6751527"/>
            <a:ext cx="7414195" cy="3348990"/>
          </a:xfrm>
          <a:prstGeom prst="rect">
            <a:avLst/>
          </a:prstGeom>
        </p:spPr>
        <p:txBody>
          <a:bodyPr anchor="t" rtlCol="false" tIns="0" lIns="0" bIns="0" rIns="0">
            <a:spAutoFit/>
          </a:bodyPr>
          <a:lstStyle/>
          <a:p>
            <a:pPr>
              <a:lnSpc>
                <a:spcPts val="3359"/>
              </a:lnSpc>
            </a:pPr>
            <a:r>
              <a:rPr lang="en-US" sz="2400">
                <a:solidFill>
                  <a:srgbClr val="FFFFFF"/>
                </a:solidFill>
                <a:latin typeface="Barlow"/>
              </a:rPr>
              <a:t>In our project, we employ univariate analysis to scrutinize variables like goals, assists, passing accuracy, and other individual metrics. This allows us to identify patterns, trends, and outliers within each variable, paving the way for deeper insights into player and team performance. By analyzing variables independently, we lay the groundwork for a comprehensive understanding of the dataset.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139" t="-2331" r="-192" b="0"/>
            </a:stretch>
          </a:blipFill>
        </p:spPr>
      </p:sp>
      <p:sp>
        <p:nvSpPr>
          <p:cNvPr name="Freeform 3" id="3"/>
          <p:cNvSpPr/>
          <p:nvPr/>
        </p:nvSpPr>
        <p:spPr>
          <a:xfrm flipH="false" flipV="false" rot="5400000">
            <a:off x="-179746" y="-2015790"/>
            <a:ext cx="12482536" cy="12123044"/>
          </a:xfrm>
          <a:custGeom>
            <a:avLst/>
            <a:gdLst/>
            <a:ahLst/>
            <a:cxnLst/>
            <a:rect r="r" b="b" t="t" l="l"/>
            <a:pathLst>
              <a:path h="12123044" w="12482536">
                <a:moveTo>
                  <a:pt x="0" y="0"/>
                </a:moveTo>
                <a:lnTo>
                  <a:pt x="12482536" y="0"/>
                </a:lnTo>
                <a:lnTo>
                  <a:pt x="12482536" y="12123044"/>
                </a:lnTo>
                <a:lnTo>
                  <a:pt x="0" y="12123044"/>
                </a:lnTo>
                <a:lnTo>
                  <a:pt x="0" y="0"/>
                </a:lnTo>
                <a:close/>
              </a:path>
            </a:pathLst>
          </a:custGeom>
          <a:blipFill>
            <a:blip r:embed="rId3">
              <a:alphaModFix amt="84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0" y="47625"/>
            <a:ext cx="6595425" cy="2787777"/>
          </a:xfrm>
          <a:prstGeom prst="rect">
            <a:avLst/>
          </a:prstGeom>
        </p:spPr>
        <p:txBody>
          <a:bodyPr anchor="t" rtlCol="false" tIns="0" lIns="0" bIns="0" rIns="0">
            <a:spAutoFit/>
          </a:bodyPr>
          <a:lstStyle/>
          <a:p>
            <a:pPr>
              <a:lnSpc>
                <a:spcPts val="10944"/>
              </a:lnSpc>
            </a:pPr>
            <a:r>
              <a:rPr lang="en-US" sz="9600">
                <a:solidFill>
                  <a:srgbClr val="D9D9D9"/>
                </a:solidFill>
                <a:latin typeface="Barlow SemiCondensed Bold"/>
              </a:rPr>
              <a:t>Bivariate analysis</a:t>
            </a:r>
          </a:p>
        </p:txBody>
      </p:sp>
      <p:sp>
        <p:nvSpPr>
          <p:cNvPr name="TextBox 5" id="5"/>
          <p:cNvSpPr txBox="true"/>
          <p:nvPr/>
        </p:nvSpPr>
        <p:spPr>
          <a:xfrm rot="0">
            <a:off x="155883" y="3007446"/>
            <a:ext cx="6685883" cy="2510790"/>
          </a:xfrm>
          <a:prstGeom prst="rect">
            <a:avLst/>
          </a:prstGeom>
        </p:spPr>
        <p:txBody>
          <a:bodyPr anchor="t" rtlCol="false" tIns="0" lIns="0" bIns="0" rIns="0">
            <a:spAutoFit/>
          </a:bodyPr>
          <a:lstStyle/>
          <a:p>
            <a:pPr>
              <a:lnSpc>
                <a:spcPts val="3359"/>
              </a:lnSpc>
            </a:pPr>
            <a:r>
              <a:rPr lang="en-US" sz="2400">
                <a:solidFill>
                  <a:srgbClr val="FFFFFF"/>
                </a:solidFill>
                <a:latin typeface="Barlow"/>
              </a:rPr>
              <a:t>Bivariate analysis delves into the relationships between two variables, unraveling connections that may exist between them. In our UEFA Champions League dataset, this means exploring how two metrics interact and influence each other.</a:t>
            </a:r>
          </a:p>
        </p:txBody>
      </p:sp>
      <p:sp>
        <p:nvSpPr>
          <p:cNvPr name="TextBox 6" id="6"/>
          <p:cNvSpPr txBox="true"/>
          <p:nvPr/>
        </p:nvSpPr>
        <p:spPr>
          <a:xfrm rot="0">
            <a:off x="155883" y="7042602"/>
            <a:ext cx="9408274" cy="2929890"/>
          </a:xfrm>
          <a:prstGeom prst="rect">
            <a:avLst/>
          </a:prstGeom>
        </p:spPr>
        <p:txBody>
          <a:bodyPr anchor="t" rtlCol="false" tIns="0" lIns="0" bIns="0" rIns="0">
            <a:spAutoFit/>
          </a:bodyPr>
          <a:lstStyle/>
          <a:p>
            <a:pPr>
              <a:lnSpc>
                <a:spcPts val="3359"/>
              </a:lnSpc>
            </a:pPr>
            <a:r>
              <a:rPr lang="en-US" sz="2400">
                <a:solidFill>
                  <a:srgbClr val="FFFFFF"/>
                </a:solidFill>
                <a:latin typeface="Barlow"/>
              </a:rPr>
              <a:t>Within our project, bivariate analysis is instrumental in uncovering connections such as the correlation between goals and assists or the relationship between possession and match outcomes. By scrutinizing pairs of variables, we gain nuanced insights that go beyond univariate exploration. This analysis method paints a richer picture of how different aspects of player and team performance interrelate within the dataset.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555" r="0" b="-555"/>
            </a:stretch>
          </a:blipFill>
        </p:spPr>
      </p:sp>
      <p:sp>
        <p:nvSpPr>
          <p:cNvPr name="Freeform 3" id="3"/>
          <p:cNvSpPr/>
          <p:nvPr/>
        </p:nvSpPr>
        <p:spPr>
          <a:xfrm flipH="false" flipV="false" rot="5400000">
            <a:off x="-179746" y="-2015790"/>
            <a:ext cx="12482536" cy="12123044"/>
          </a:xfrm>
          <a:custGeom>
            <a:avLst/>
            <a:gdLst/>
            <a:ahLst/>
            <a:cxnLst/>
            <a:rect r="r" b="b" t="t" l="l"/>
            <a:pathLst>
              <a:path h="12123044" w="12482536">
                <a:moveTo>
                  <a:pt x="0" y="0"/>
                </a:moveTo>
                <a:lnTo>
                  <a:pt x="12482536" y="0"/>
                </a:lnTo>
                <a:lnTo>
                  <a:pt x="12482536" y="12123044"/>
                </a:lnTo>
                <a:lnTo>
                  <a:pt x="0" y="12123044"/>
                </a:lnTo>
                <a:lnTo>
                  <a:pt x="0" y="0"/>
                </a:lnTo>
                <a:close/>
              </a:path>
            </a:pathLst>
          </a:custGeom>
          <a:blipFill>
            <a:blip r:embed="rId3">
              <a:alphaModFix amt="84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59627" y="590139"/>
            <a:ext cx="6550795" cy="2787777"/>
          </a:xfrm>
          <a:prstGeom prst="rect">
            <a:avLst/>
          </a:prstGeom>
        </p:spPr>
        <p:txBody>
          <a:bodyPr anchor="t" rtlCol="false" tIns="0" lIns="0" bIns="0" rIns="0">
            <a:spAutoFit/>
          </a:bodyPr>
          <a:lstStyle/>
          <a:p>
            <a:pPr>
              <a:lnSpc>
                <a:spcPts val="10944"/>
              </a:lnSpc>
            </a:pPr>
            <a:r>
              <a:rPr lang="en-US" sz="9600">
                <a:solidFill>
                  <a:srgbClr val="FFFFFF"/>
                </a:solidFill>
                <a:latin typeface="Barlow SemiCondensed Bold"/>
              </a:rPr>
              <a:t>Hypothesis</a:t>
            </a:r>
          </a:p>
          <a:p>
            <a:pPr>
              <a:lnSpc>
                <a:spcPts val="10944"/>
              </a:lnSpc>
            </a:pPr>
            <a:r>
              <a:rPr lang="en-US" sz="9600">
                <a:solidFill>
                  <a:srgbClr val="FFFFFF"/>
                </a:solidFill>
                <a:latin typeface="Barlow SemiCondensed Bold"/>
              </a:rPr>
              <a:t>TESTING</a:t>
            </a:r>
          </a:p>
        </p:txBody>
      </p:sp>
      <p:sp>
        <p:nvSpPr>
          <p:cNvPr name="TextBox 5" id="5"/>
          <p:cNvSpPr txBox="true"/>
          <p:nvPr/>
        </p:nvSpPr>
        <p:spPr>
          <a:xfrm rot="0">
            <a:off x="159627" y="7335511"/>
            <a:ext cx="7556156" cy="2510790"/>
          </a:xfrm>
          <a:prstGeom prst="rect">
            <a:avLst/>
          </a:prstGeom>
        </p:spPr>
        <p:txBody>
          <a:bodyPr anchor="t" rtlCol="false" tIns="0" lIns="0" bIns="0" rIns="0">
            <a:spAutoFit/>
          </a:bodyPr>
          <a:lstStyle/>
          <a:p>
            <a:pPr>
              <a:lnSpc>
                <a:spcPts val="3359"/>
              </a:lnSpc>
            </a:pPr>
            <a:r>
              <a:rPr lang="en-US" sz="2400">
                <a:solidFill>
                  <a:srgbClr val="FFFFFF"/>
                </a:solidFill>
                <a:latin typeface="Barlow"/>
              </a:rPr>
              <a:t>Interpreting the results of hypothesis testing provides insights into whether observed differences or patterns in the data are statistically significant. This step allows us to make informed decisions about player and team characteristics, adding depth to our exploratory data analysis.</a:t>
            </a:r>
          </a:p>
        </p:txBody>
      </p:sp>
      <p:sp>
        <p:nvSpPr>
          <p:cNvPr name="TextBox 6" id="6"/>
          <p:cNvSpPr txBox="true"/>
          <p:nvPr/>
        </p:nvSpPr>
        <p:spPr>
          <a:xfrm rot="0">
            <a:off x="8970125" y="7335511"/>
            <a:ext cx="8976180" cy="2929890"/>
          </a:xfrm>
          <a:prstGeom prst="rect">
            <a:avLst/>
          </a:prstGeom>
        </p:spPr>
        <p:txBody>
          <a:bodyPr anchor="t" rtlCol="false" tIns="0" lIns="0" bIns="0" rIns="0">
            <a:spAutoFit/>
          </a:bodyPr>
          <a:lstStyle/>
          <a:p>
            <a:pPr>
              <a:lnSpc>
                <a:spcPts val="3359"/>
              </a:lnSpc>
            </a:pPr>
            <a:r>
              <a:rPr lang="en-US" sz="2400">
                <a:solidFill>
                  <a:srgbClr val="FFFFFF"/>
                </a:solidFill>
                <a:latin typeface="Barlow Bold"/>
              </a:rPr>
              <a:t>Null Hypotheses:</a:t>
            </a:r>
          </a:p>
          <a:p>
            <a:pPr>
              <a:lnSpc>
                <a:spcPts val="3359"/>
              </a:lnSpc>
            </a:pPr>
            <a:r>
              <a:rPr lang="en-US" sz="2400">
                <a:solidFill>
                  <a:srgbClr val="FFFFFF"/>
                </a:solidFill>
                <a:latin typeface="Barlow"/>
              </a:rPr>
              <a:t>The average number of goals per match is equal to the league's historical average.</a:t>
            </a:r>
          </a:p>
          <a:p>
            <a:pPr>
              <a:lnSpc>
                <a:spcPts val="3359"/>
              </a:lnSpc>
            </a:pPr>
            <a:r>
              <a:rPr lang="en-US" sz="2400">
                <a:solidFill>
                  <a:srgbClr val="FFFFFF"/>
                </a:solidFill>
                <a:latin typeface="Barlow Semi-Bold"/>
              </a:rPr>
              <a:t>Alternative Hypotheses:</a:t>
            </a:r>
          </a:p>
          <a:p>
            <a:pPr>
              <a:lnSpc>
                <a:spcPts val="3359"/>
              </a:lnSpc>
            </a:pPr>
            <a:r>
              <a:rPr lang="en-US" sz="2400">
                <a:solidFill>
                  <a:srgbClr val="FFFFFF"/>
                </a:solidFill>
                <a:latin typeface="Barlow"/>
              </a:rPr>
              <a:t>The average number of goals per match differs significantly from the league's historical average."</a:t>
            </a:r>
          </a:p>
          <a:p>
            <a:pPr>
              <a:lnSpc>
                <a:spcPts val="335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DAFzyA8LBs4</dc:identifier>
  <dcterms:modified xsi:type="dcterms:W3CDTF">2011-08-01T06:04:30Z</dcterms:modified>
  <cp:revision>1</cp:revision>
  <dc:title>Unveiling Football Brilliance: A Data Odyssey in UEFA Champions League</dc:title>
</cp:coreProperties>
</file>